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0.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1.xml" ContentType="application/vnd.openxmlformats-officedocument.presentationml.tag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64" r:id="rId3"/>
    <p:sldId id="289" r:id="rId4"/>
    <p:sldId id="266" r:id="rId5"/>
    <p:sldId id="269" r:id="rId6"/>
    <p:sldId id="270" r:id="rId7"/>
    <p:sldId id="290" r:id="rId8"/>
    <p:sldId id="291" r:id="rId9"/>
    <p:sldId id="277" r:id="rId10"/>
    <p:sldId id="276" r:id="rId11"/>
    <p:sldId id="273" r:id="rId12"/>
    <p:sldId id="279" r:id="rId13"/>
    <p:sldId id="267" r:id="rId14"/>
    <p:sldId id="286" r:id="rId15"/>
    <p:sldId id="268" r:id="rId16"/>
    <p:sldId id="261" r:id="rId17"/>
    <p:sldId id="257" r:id="rId18"/>
    <p:sldId id="258" r:id="rId19"/>
    <p:sldId id="282" r:id="rId20"/>
    <p:sldId id="271" r:id="rId21"/>
    <p:sldId id="285" r:id="rId22"/>
    <p:sldId id="281" r:id="rId23"/>
    <p:sldId id="275" r:id="rId24"/>
    <p:sldId id="278" r:id="rId25"/>
    <p:sldId id="288" r:id="rId26"/>
    <p:sldId id="265" r:id="rId27"/>
    <p:sldId id="274" r:id="rId28"/>
    <p:sldId id="262" r:id="rId29"/>
    <p:sldId id="263" r:id="rId30"/>
  </p:sldIdLst>
  <p:sldSz cx="12192000" cy="6858000"/>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5B74"/>
    <a:srgbClr val="D1E7F6"/>
    <a:srgbClr val="FF7C8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31E9DF-9C61-E15D-87F3-2E5A20CA8FED}" v="23" dt="2022-04-23T04:25:25.946"/>
    <p1510:client id="{98390832-0565-487D-8E36-66E38086D731}" v="5959" dt="2022-04-23T04:46:36.018"/>
    <p1510:client id="{AFEAD00C-8E17-445F-225E-142AE5486C1A}" v="22" dt="2022-04-22T04:57:22.841"/>
    <p1510:client id="{D99A4626-1A6B-1FDD-858C-B57202F7F789}" v="613" dt="2022-04-22T06:43:11.050"/>
    <p1510:client id="{F1D48EA3-B702-8127-3539-E95E14971203}" v="280" dt="2022-04-22T20:24:55.079"/>
    <p1510:client id="{FE41867C-C508-2965-FE59-2157E6787067}" v="1179" dt="2022-04-22T22:39:43.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94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https://cometmail-my.sharepoint.com/personal/bjc190000_utdallas_edu/Documents/Entrepreneurship%20-%20ENTP%206370/New%20Venture%20Market%20Project/Excel%20Workbook%20-%20Brand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cometmail-my.sharepoint.com/personal/bjc190000_utdallas_edu/Documents/Entrepreneurship%20-%20ENTP%206370/New%20Venture%20Market%20Project/Excel%20Workbook%20-%20Brando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cometmail-my.sharepoint.com/personal/bjc190000_utdallas_edu/Documents/Entrepreneurship%20-%20ENTP%206370/New%20Venture%20Market%20Project/Excel%20Workbook%20-%20Brandon'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cometmail-my.sharepoint.com/personal/bjc190000_utdallas_edu/Documents/Entrepreneurship%20-%20ENTP%206370/New%20Venture%20Market%20Project/Excel%20Workbook%20-%20Brandon'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v>Start</c:v>
          </c:tx>
          <c:spPr>
            <a:noFill/>
            <a:ln>
              <a:noFill/>
            </a:ln>
            <a:effectLst/>
          </c:spPr>
          <c:invertIfNegative val="0"/>
          <c:cat>
            <c:strRef>
              <c:f>Timeline!$A$3:$A$13</c:f>
              <c:strCache>
                <c:ptCount val="11"/>
                <c:pt idx="0">
                  <c:v>Friends/Family Rounds</c:v>
                </c:pt>
                <c:pt idx="1">
                  <c:v>Seed  Funding</c:v>
                </c:pt>
                <c:pt idx="2">
                  <c:v>Incorporate Business</c:v>
                </c:pt>
                <c:pt idx="3">
                  <c:v>Website Development</c:v>
                </c:pt>
                <c:pt idx="4">
                  <c:v>Supplier Relations</c:v>
                </c:pt>
                <c:pt idx="5">
                  <c:v>Website Launch</c:v>
                </c:pt>
                <c:pt idx="6">
                  <c:v>Distribution Partnerships</c:v>
                </c:pt>
                <c:pt idx="7">
                  <c:v>Series A Funding</c:v>
                </c:pt>
                <c:pt idx="8">
                  <c:v>Push to Retail</c:v>
                </c:pt>
                <c:pt idx="9">
                  <c:v>Start Acquisitions Analysis</c:v>
                </c:pt>
                <c:pt idx="10">
                  <c:v>Evaluate IPO</c:v>
                </c:pt>
              </c:strCache>
            </c:strRef>
          </c:cat>
          <c:val>
            <c:numRef>
              <c:f>Timeline!$B$3:$B$13</c:f>
              <c:numCache>
                <c:formatCode>m/d/yyyy</c:formatCode>
                <c:ptCount val="11"/>
                <c:pt idx="0">
                  <c:v>44927</c:v>
                </c:pt>
                <c:pt idx="1">
                  <c:v>44927</c:v>
                </c:pt>
                <c:pt idx="2">
                  <c:v>45015</c:v>
                </c:pt>
                <c:pt idx="3">
                  <c:v>45015</c:v>
                </c:pt>
                <c:pt idx="4">
                  <c:v>45107</c:v>
                </c:pt>
                <c:pt idx="5">
                  <c:v>45137</c:v>
                </c:pt>
                <c:pt idx="6">
                  <c:v>45153</c:v>
                </c:pt>
                <c:pt idx="7">
                  <c:v>45292</c:v>
                </c:pt>
                <c:pt idx="8">
                  <c:v>45412</c:v>
                </c:pt>
                <c:pt idx="9">
                  <c:v>45503</c:v>
                </c:pt>
                <c:pt idx="10">
                  <c:v>45658</c:v>
                </c:pt>
              </c:numCache>
            </c:numRef>
          </c:val>
          <c:extLst>
            <c:ext xmlns:c16="http://schemas.microsoft.com/office/drawing/2014/chart" uri="{C3380CC4-5D6E-409C-BE32-E72D297353CC}">
              <c16:uniqueId val="{00000000-BD06-403A-ACCD-4D213FD9E8EA}"/>
            </c:ext>
          </c:extLst>
        </c:ser>
        <c:ser>
          <c:idx val="1"/>
          <c:order val="1"/>
          <c:tx>
            <c:v>Duration</c:v>
          </c:tx>
          <c:spPr>
            <a:solidFill>
              <a:schemeClr val="accent4"/>
            </a:solidFill>
            <a:ln>
              <a:noFill/>
            </a:ln>
            <a:effectLst/>
          </c:spPr>
          <c:invertIfNegative val="0"/>
          <c:val>
            <c:numRef>
              <c:f>Timeline!$D$3:$D$13</c:f>
              <c:numCache>
                <c:formatCode>General</c:formatCode>
                <c:ptCount val="11"/>
                <c:pt idx="0">
                  <c:v>58</c:v>
                </c:pt>
                <c:pt idx="1">
                  <c:v>88</c:v>
                </c:pt>
                <c:pt idx="2">
                  <c:v>31</c:v>
                </c:pt>
                <c:pt idx="3">
                  <c:v>122</c:v>
                </c:pt>
                <c:pt idx="4">
                  <c:v>61</c:v>
                </c:pt>
                <c:pt idx="5">
                  <c:v>31</c:v>
                </c:pt>
                <c:pt idx="6">
                  <c:v>137</c:v>
                </c:pt>
                <c:pt idx="7">
                  <c:v>120</c:v>
                </c:pt>
                <c:pt idx="8">
                  <c:v>91</c:v>
                </c:pt>
                <c:pt idx="9">
                  <c:v>92</c:v>
                </c:pt>
                <c:pt idx="10">
                  <c:v>180</c:v>
                </c:pt>
              </c:numCache>
            </c:numRef>
          </c:val>
          <c:extLst>
            <c:ext xmlns:c16="http://schemas.microsoft.com/office/drawing/2014/chart" uri="{C3380CC4-5D6E-409C-BE32-E72D297353CC}">
              <c16:uniqueId val="{00000001-BD06-403A-ACCD-4D213FD9E8EA}"/>
            </c:ext>
          </c:extLst>
        </c:ser>
        <c:dLbls>
          <c:showLegendKey val="0"/>
          <c:showVal val="0"/>
          <c:showCatName val="0"/>
          <c:showSerName val="0"/>
          <c:showPercent val="0"/>
          <c:showBubbleSize val="0"/>
        </c:dLbls>
        <c:gapWidth val="150"/>
        <c:overlap val="100"/>
        <c:axId val="1110656063"/>
        <c:axId val="1110657311"/>
      </c:barChart>
      <c:catAx>
        <c:axId val="111065606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0657311"/>
        <c:crosses val="autoZero"/>
        <c:auto val="1"/>
        <c:lblAlgn val="ctr"/>
        <c:lblOffset val="100"/>
        <c:noMultiLvlLbl val="0"/>
      </c:catAx>
      <c:valAx>
        <c:axId val="1110657311"/>
        <c:scaling>
          <c:orientation val="minMax"/>
          <c:max val="45838"/>
          <c:min val="44927"/>
        </c:scaling>
        <c:delete val="0"/>
        <c:axPos val="t"/>
        <c:majorGridlines>
          <c:spPr>
            <a:ln w="9525" cap="flat" cmpd="sng" algn="ctr">
              <a:solidFill>
                <a:schemeClr val="tx1">
                  <a:lumMod val="15000"/>
                  <a:lumOff val="85000"/>
                </a:schemeClr>
              </a:solidFill>
              <a:round/>
            </a:ln>
            <a:effectLst/>
          </c:spPr>
        </c:majorGridlines>
        <c:numFmt formatCode="m/d/yyyy"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0656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v>Cash Inflow</c:v>
          </c:tx>
          <c:spPr>
            <a:ln w="28575" cap="rnd">
              <a:solidFill>
                <a:srgbClr val="FFCC66"/>
              </a:solidFill>
              <a:prstDash val="solid"/>
              <a:round/>
            </a:ln>
            <a:effectLst/>
          </c:spPr>
          <c:marker>
            <c:symbol val="none"/>
          </c:marker>
          <c:cat>
            <c:strRef>
              <c:f>('Break-Even Analysis'!$B$56:$M$56,'Break-Even Analysis'!$B$72:$M$72,'Break-Even Analysis'!$B$87:$M$87)</c:f>
              <c:strCache>
                <c:ptCount val="36"/>
                <c:pt idx="0">
                  <c:v>January 23'</c:v>
                </c:pt>
                <c:pt idx="1">
                  <c:v>February 23'</c:v>
                </c:pt>
                <c:pt idx="2">
                  <c:v>March 23'</c:v>
                </c:pt>
                <c:pt idx="3">
                  <c:v>April 23'</c:v>
                </c:pt>
                <c:pt idx="4">
                  <c:v>May 23'</c:v>
                </c:pt>
                <c:pt idx="5">
                  <c:v>June 23'</c:v>
                </c:pt>
                <c:pt idx="6">
                  <c:v>July 23'</c:v>
                </c:pt>
                <c:pt idx="7">
                  <c:v>August 23'</c:v>
                </c:pt>
                <c:pt idx="8">
                  <c:v>September 23'</c:v>
                </c:pt>
                <c:pt idx="9">
                  <c:v>October 23'</c:v>
                </c:pt>
                <c:pt idx="10">
                  <c:v>November 23'</c:v>
                </c:pt>
                <c:pt idx="11">
                  <c:v>December 23'</c:v>
                </c:pt>
                <c:pt idx="12">
                  <c:v>January 24'</c:v>
                </c:pt>
                <c:pt idx="13">
                  <c:v>February 24'</c:v>
                </c:pt>
                <c:pt idx="14">
                  <c:v>March 24'</c:v>
                </c:pt>
                <c:pt idx="15">
                  <c:v>April 24'</c:v>
                </c:pt>
                <c:pt idx="16">
                  <c:v>May 24'</c:v>
                </c:pt>
                <c:pt idx="17">
                  <c:v>June 24'</c:v>
                </c:pt>
                <c:pt idx="18">
                  <c:v>July 24'</c:v>
                </c:pt>
                <c:pt idx="19">
                  <c:v>August 24'</c:v>
                </c:pt>
                <c:pt idx="20">
                  <c:v>September 24'</c:v>
                </c:pt>
                <c:pt idx="21">
                  <c:v>October 24'</c:v>
                </c:pt>
                <c:pt idx="22">
                  <c:v>November 24'</c:v>
                </c:pt>
                <c:pt idx="23">
                  <c:v>December 24'</c:v>
                </c:pt>
                <c:pt idx="24">
                  <c:v>January 25'</c:v>
                </c:pt>
                <c:pt idx="25">
                  <c:v>February 25'</c:v>
                </c:pt>
                <c:pt idx="26">
                  <c:v>March 25'</c:v>
                </c:pt>
                <c:pt idx="27">
                  <c:v>April 25'</c:v>
                </c:pt>
                <c:pt idx="28">
                  <c:v>May 25'</c:v>
                </c:pt>
                <c:pt idx="29">
                  <c:v>June 25'</c:v>
                </c:pt>
                <c:pt idx="30">
                  <c:v>July 25'</c:v>
                </c:pt>
                <c:pt idx="31">
                  <c:v>August 25'</c:v>
                </c:pt>
                <c:pt idx="32">
                  <c:v>September 25'</c:v>
                </c:pt>
                <c:pt idx="33">
                  <c:v>October 25'</c:v>
                </c:pt>
                <c:pt idx="34">
                  <c:v>November 25'</c:v>
                </c:pt>
                <c:pt idx="35">
                  <c:v>December 25'</c:v>
                </c:pt>
              </c:strCache>
            </c:strRef>
          </c:cat>
          <c:val>
            <c:numRef>
              <c:f>('Break-Even Analysis'!$B$65:$M$65,'Break-Even Analysis'!$B$79:$M$79,'Break-Even Analysis'!$B$94:$M$94)</c:f>
              <c:numCache>
                <c:formatCode>_("$"* #,##0.00_);_("$"* \(#,##0.00\);_("$"* "-"??_);_(@_)</c:formatCode>
                <c:ptCount val="36"/>
                <c:pt idx="0">
                  <c:v>0</c:v>
                </c:pt>
                <c:pt idx="1">
                  <c:v>0</c:v>
                </c:pt>
                <c:pt idx="2">
                  <c:v>0</c:v>
                </c:pt>
                <c:pt idx="3">
                  <c:v>0</c:v>
                </c:pt>
                <c:pt idx="4">
                  <c:v>0</c:v>
                </c:pt>
                <c:pt idx="5">
                  <c:v>0</c:v>
                </c:pt>
                <c:pt idx="6">
                  <c:v>0</c:v>
                </c:pt>
                <c:pt idx="7">
                  <c:v>750000</c:v>
                </c:pt>
                <c:pt idx="8">
                  <c:v>750000</c:v>
                </c:pt>
                <c:pt idx="9">
                  <c:v>750000</c:v>
                </c:pt>
                <c:pt idx="10">
                  <c:v>750000</c:v>
                </c:pt>
                <c:pt idx="11">
                  <c:v>750000</c:v>
                </c:pt>
                <c:pt idx="12">
                  <c:v>787500</c:v>
                </c:pt>
                <c:pt idx="13">
                  <c:v>787500</c:v>
                </c:pt>
                <c:pt idx="14">
                  <c:v>787500</c:v>
                </c:pt>
                <c:pt idx="15">
                  <c:v>787500</c:v>
                </c:pt>
                <c:pt idx="16">
                  <c:v>787500</c:v>
                </c:pt>
                <c:pt idx="17">
                  <c:v>787500</c:v>
                </c:pt>
                <c:pt idx="18">
                  <c:v>787500</c:v>
                </c:pt>
                <c:pt idx="19">
                  <c:v>787500</c:v>
                </c:pt>
                <c:pt idx="20">
                  <c:v>787500</c:v>
                </c:pt>
                <c:pt idx="21">
                  <c:v>787500</c:v>
                </c:pt>
                <c:pt idx="22">
                  <c:v>787500</c:v>
                </c:pt>
                <c:pt idx="23">
                  <c:v>787500</c:v>
                </c:pt>
                <c:pt idx="24">
                  <c:v>826875</c:v>
                </c:pt>
                <c:pt idx="25">
                  <c:v>826875</c:v>
                </c:pt>
                <c:pt idx="26">
                  <c:v>826875</c:v>
                </c:pt>
                <c:pt idx="27">
                  <c:v>826875</c:v>
                </c:pt>
                <c:pt idx="28">
                  <c:v>826875</c:v>
                </c:pt>
                <c:pt idx="29">
                  <c:v>826875</c:v>
                </c:pt>
                <c:pt idx="30">
                  <c:v>826875</c:v>
                </c:pt>
                <c:pt idx="31">
                  <c:v>826875</c:v>
                </c:pt>
                <c:pt idx="32">
                  <c:v>826875</c:v>
                </c:pt>
                <c:pt idx="33">
                  <c:v>826875</c:v>
                </c:pt>
                <c:pt idx="34">
                  <c:v>826875</c:v>
                </c:pt>
                <c:pt idx="35">
                  <c:v>826875</c:v>
                </c:pt>
              </c:numCache>
            </c:numRef>
          </c:val>
          <c:smooth val="0"/>
          <c:extLst>
            <c:ext xmlns:c16="http://schemas.microsoft.com/office/drawing/2014/chart" uri="{C3380CC4-5D6E-409C-BE32-E72D297353CC}">
              <c16:uniqueId val="{00000000-DCB3-4F45-B55D-4CF90154E152}"/>
            </c:ext>
          </c:extLst>
        </c:ser>
        <c:ser>
          <c:idx val="1"/>
          <c:order val="1"/>
          <c:tx>
            <c:v>Cash Outflow</c:v>
          </c:tx>
          <c:spPr>
            <a:ln w="28575" cap="rnd">
              <a:solidFill>
                <a:srgbClr val="FF7C80"/>
              </a:solidFill>
              <a:round/>
            </a:ln>
            <a:effectLst/>
          </c:spPr>
          <c:marker>
            <c:symbol val="none"/>
          </c:marker>
          <c:cat>
            <c:strRef>
              <c:f>('Break-Even Analysis'!$B$56:$M$56,'Break-Even Analysis'!$B$72:$M$72,'Break-Even Analysis'!$B$87:$M$87)</c:f>
              <c:strCache>
                <c:ptCount val="36"/>
                <c:pt idx="0">
                  <c:v>January 23'</c:v>
                </c:pt>
                <c:pt idx="1">
                  <c:v>February 23'</c:v>
                </c:pt>
                <c:pt idx="2">
                  <c:v>March 23'</c:v>
                </c:pt>
                <c:pt idx="3">
                  <c:v>April 23'</c:v>
                </c:pt>
                <c:pt idx="4">
                  <c:v>May 23'</c:v>
                </c:pt>
                <c:pt idx="5">
                  <c:v>June 23'</c:v>
                </c:pt>
                <c:pt idx="6">
                  <c:v>July 23'</c:v>
                </c:pt>
                <c:pt idx="7">
                  <c:v>August 23'</c:v>
                </c:pt>
                <c:pt idx="8">
                  <c:v>September 23'</c:v>
                </c:pt>
                <c:pt idx="9">
                  <c:v>October 23'</c:v>
                </c:pt>
                <c:pt idx="10">
                  <c:v>November 23'</c:v>
                </c:pt>
                <c:pt idx="11">
                  <c:v>December 23'</c:v>
                </c:pt>
                <c:pt idx="12">
                  <c:v>January 24'</c:v>
                </c:pt>
                <c:pt idx="13">
                  <c:v>February 24'</c:v>
                </c:pt>
                <c:pt idx="14">
                  <c:v>March 24'</c:v>
                </c:pt>
                <c:pt idx="15">
                  <c:v>April 24'</c:v>
                </c:pt>
                <c:pt idx="16">
                  <c:v>May 24'</c:v>
                </c:pt>
                <c:pt idx="17">
                  <c:v>June 24'</c:v>
                </c:pt>
                <c:pt idx="18">
                  <c:v>July 24'</c:v>
                </c:pt>
                <c:pt idx="19">
                  <c:v>August 24'</c:v>
                </c:pt>
                <c:pt idx="20">
                  <c:v>September 24'</c:v>
                </c:pt>
                <c:pt idx="21">
                  <c:v>October 24'</c:v>
                </c:pt>
                <c:pt idx="22">
                  <c:v>November 24'</c:v>
                </c:pt>
                <c:pt idx="23">
                  <c:v>December 24'</c:v>
                </c:pt>
                <c:pt idx="24">
                  <c:v>January 25'</c:v>
                </c:pt>
                <c:pt idx="25">
                  <c:v>February 25'</c:v>
                </c:pt>
                <c:pt idx="26">
                  <c:v>March 25'</c:v>
                </c:pt>
                <c:pt idx="27">
                  <c:v>April 25'</c:v>
                </c:pt>
                <c:pt idx="28">
                  <c:v>May 25'</c:v>
                </c:pt>
                <c:pt idx="29">
                  <c:v>June 25'</c:v>
                </c:pt>
                <c:pt idx="30">
                  <c:v>July 25'</c:v>
                </c:pt>
                <c:pt idx="31">
                  <c:v>August 25'</c:v>
                </c:pt>
                <c:pt idx="32">
                  <c:v>September 25'</c:v>
                </c:pt>
                <c:pt idx="33">
                  <c:v>October 25'</c:v>
                </c:pt>
                <c:pt idx="34">
                  <c:v>November 25'</c:v>
                </c:pt>
                <c:pt idx="35">
                  <c:v>December 25'</c:v>
                </c:pt>
              </c:strCache>
            </c:strRef>
          </c:cat>
          <c:val>
            <c:numRef>
              <c:f>('Break-Even Analysis'!$B$64:$M$64,'Break-Even Analysis'!$B$78:$M$78,'Break-Even Analysis'!$B$93:$M$93)</c:f>
              <c:numCache>
                <c:formatCode>"$"#,##0_);[Red]\("$"#,##0\)</c:formatCode>
                <c:ptCount val="36"/>
                <c:pt idx="0">
                  <c:v>-75300</c:v>
                </c:pt>
                <c:pt idx="1">
                  <c:v>-116666.66666666666</c:v>
                </c:pt>
                <c:pt idx="2">
                  <c:v>-176666.66666666666</c:v>
                </c:pt>
                <c:pt idx="3">
                  <c:v>-116666.66666666666</c:v>
                </c:pt>
                <c:pt idx="4">
                  <c:v>-116666.66666666666</c:v>
                </c:pt>
                <c:pt idx="5">
                  <c:v>-116666.66666666666</c:v>
                </c:pt>
                <c:pt idx="6">
                  <c:v>-116666.66666666666</c:v>
                </c:pt>
                <c:pt idx="7" formatCode="_(* #,##0_);_(* \(#,##0\);_(* &quot;-&quot;??_);_(@_)">
                  <c:v>-667778.66666666651</c:v>
                </c:pt>
                <c:pt idx="8" formatCode="_(* #,##0_);_(* \(#,##0\);_(* &quot;-&quot;??_);_(@_)">
                  <c:v>-667778.66666666651</c:v>
                </c:pt>
                <c:pt idx="9" formatCode="_(* #,##0_);_(* \(#,##0\);_(* &quot;-&quot;??_);_(@_)">
                  <c:v>-667778.66666666651</c:v>
                </c:pt>
                <c:pt idx="10" formatCode="_(* #,##0_);_(* \(#,##0\);_(* &quot;-&quot;??_);_(@_)">
                  <c:v>-667778.66666666651</c:v>
                </c:pt>
                <c:pt idx="11" formatCode="_(* #,##0_);_(* \(#,##0\);_(* &quot;-&quot;??_);_(@_)">
                  <c:v>-667778.66666666651</c:v>
                </c:pt>
                <c:pt idx="12">
                  <c:v>-701655.09999999986</c:v>
                </c:pt>
                <c:pt idx="13">
                  <c:v>-701655.09999999986</c:v>
                </c:pt>
                <c:pt idx="14">
                  <c:v>-701655.09999999986</c:v>
                </c:pt>
                <c:pt idx="15">
                  <c:v>-701655.09999999986</c:v>
                </c:pt>
                <c:pt idx="16">
                  <c:v>-701655.09999999986</c:v>
                </c:pt>
                <c:pt idx="17">
                  <c:v>-701655.09999999986</c:v>
                </c:pt>
                <c:pt idx="18">
                  <c:v>-701655.09999999986</c:v>
                </c:pt>
                <c:pt idx="19">
                  <c:v>-701655.09999999986</c:v>
                </c:pt>
                <c:pt idx="20">
                  <c:v>-701655.09999999986</c:v>
                </c:pt>
                <c:pt idx="21">
                  <c:v>-701655.09999999986</c:v>
                </c:pt>
                <c:pt idx="22">
                  <c:v>-701655.09999999986</c:v>
                </c:pt>
                <c:pt idx="23">
                  <c:v>-701655.09999999986</c:v>
                </c:pt>
                <c:pt idx="24">
                  <c:v>-730640.97999999986</c:v>
                </c:pt>
                <c:pt idx="25">
                  <c:v>-730640.97999999986</c:v>
                </c:pt>
                <c:pt idx="26">
                  <c:v>-730640.97999999986</c:v>
                </c:pt>
                <c:pt idx="27">
                  <c:v>-730640.97999999986</c:v>
                </c:pt>
                <c:pt idx="28">
                  <c:v>-730640.97999999986</c:v>
                </c:pt>
                <c:pt idx="29">
                  <c:v>-730640.97999999986</c:v>
                </c:pt>
                <c:pt idx="30">
                  <c:v>-730640.97999999986</c:v>
                </c:pt>
                <c:pt idx="31">
                  <c:v>-730640.97999999986</c:v>
                </c:pt>
                <c:pt idx="32">
                  <c:v>-730640.97999999986</c:v>
                </c:pt>
                <c:pt idx="33">
                  <c:v>-730640.97999999986</c:v>
                </c:pt>
                <c:pt idx="34">
                  <c:v>-730640.97999999986</c:v>
                </c:pt>
                <c:pt idx="35">
                  <c:v>-730640.97999999986</c:v>
                </c:pt>
              </c:numCache>
            </c:numRef>
          </c:val>
          <c:smooth val="0"/>
          <c:extLst>
            <c:ext xmlns:c16="http://schemas.microsoft.com/office/drawing/2014/chart" uri="{C3380CC4-5D6E-409C-BE32-E72D297353CC}">
              <c16:uniqueId val="{00000001-DCB3-4F45-B55D-4CF90154E152}"/>
            </c:ext>
          </c:extLst>
        </c:ser>
        <c:ser>
          <c:idx val="2"/>
          <c:order val="2"/>
          <c:tx>
            <c:v>Cumulative / Break-Even Line</c:v>
          </c:tx>
          <c:spPr>
            <a:ln w="28575" cap="rnd">
              <a:solidFill>
                <a:srgbClr val="92D050"/>
              </a:solidFill>
              <a:round/>
            </a:ln>
            <a:effectLst/>
          </c:spPr>
          <c:marker>
            <c:symbol val="none"/>
          </c:marker>
          <c:dPt>
            <c:idx val="15"/>
            <c:marker>
              <c:symbol val="circle"/>
              <c:size val="9"/>
              <c:spPr>
                <a:noFill/>
                <a:ln w="9525">
                  <a:noFill/>
                </a:ln>
                <a:effectLst/>
              </c:spPr>
            </c:marker>
            <c:bubble3D val="0"/>
            <c:extLst>
              <c:ext xmlns:c16="http://schemas.microsoft.com/office/drawing/2014/chart" uri="{C3380CC4-5D6E-409C-BE32-E72D297353CC}">
                <c16:uniqueId val="{00000002-DCB3-4F45-B55D-4CF90154E152}"/>
              </c:ext>
            </c:extLst>
          </c:dPt>
          <c:dPt>
            <c:idx val="19"/>
            <c:marker>
              <c:symbol val="diamond"/>
              <c:size val="15"/>
              <c:spPr>
                <a:solidFill>
                  <a:srgbClr val="92D050"/>
                </a:solidFill>
                <a:ln w="9525">
                  <a:solidFill>
                    <a:schemeClr val="tx1">
                      <a:lumMod val="95000"/>
                    </a:schemeClr>
                  </a:solidFill>
                </a:ln>
                <a:effectLst/>
              </c:spPr>
            </c:marker>
            <c:bubble3D val="0"/>
            <c:extLst>
              <c:ext xmlns:c16="http://schemas.microsoft.com/office/drawing/2014/chart" uri="{C3380CC4-5D6E-409C-BE32-E72D297353CC}">
                <c16:uniqueId val="{00000003-DCB3-4F45-B55D-4CF90154E152}"/>
              </c:ext>
            </c:extLst>
          </c:dPt>
          <c:dPt>
            <c:idx val="24"/>
            <c:marker>
              <c:symbol val="none"/>
            </c:marker>
            <c:bubble3D val="0"/>
            <c:extLst>
              <c:ext xmlns:c16="http://schemas.microsoft.com/office/drawing/2014/chart" uri="{C3380CC4-5D6E-409C-BE32-E72D297353CC}">
                <c16:uniqueId val="{00000004-DCB3-4F45-B55D-4CF90154E152}"/>
              </c:ext>
            </c:extLst>
          </c:dPt>
          <c:dPt>
            <c:idx val="26"/>
            <c:marker>
              <c:symbol val="diamond"/>
              <c:size val="12"/>
              <c:spPr>
                <a:noFill/>
                <a:ln w="9525">
                  <a:noFill/>
                </a:ln>
                <a:effectLst/>
              </c:spPr>
            </c:marker>
            <c:bubble3D val="0"/>
            <c:extLst>
              <c:ext xmlns:c16="http://schemas.microsoft.com/office/drawing/2014/chart" uri="{C3380CC4-5D6E-409C-BE32-E72D297353CC}">
                <c16:uniqueId val="{00000005-DCB3-4F45-B55D-4CF90154E152}"/>
              </c:ext>
            </c:extLst>
          </c:dPt>
          <c:dPt>
            <c:idx val="31"/>
            <c:marker>
              <c:symbol val="none"/>
            </c:marker>
            <c:bubble3D val="0"/>
            <c:extLst>
              <c:ext xmlns:c16="http://schemas.microsoft.com/office/drawing/2014/chart" uri="{C3380CC4-5D6E-409C-BE32-E72D297353CC}">
                <c16:uniqueId val="{00000006-DCB3-4F45-B55D-4CF90154E152}"/>
              </c:ext>
            </c:extLst>
          </c:dPt>
          <c:dPt>
            <c:idx val="32"/>
            <c:marker>
              <c:symbol val="diamond"/>
              <c:size val="12"/>
              <c:spPr>
                <a:noFill/>
                <a:ln w="9525">
                  <a:noFill/>
                </a:ln>
                <a:effectLst/>
              </c:spPr>
            </c:marker>
            <c:bubble3D val="0"/>
            <c:extLst>
              <c:ext xmlns:c16="http://schemas.microsoft.com/office/drawing/2014/chart" uri="{C3380CC4-5D6E-409C-BE32-E72D297353CC}">
                <c16:uniqueId val="{00000007-DCB3-4F45-B55D-4CF90154E152}"/>
              </c:ext>
            </c:extLst>
          </c:dPt>
          <c:cat>
            <c:strRef>
              <c:f>('Break-Even Analysis'!$B$56:$M$56,'Break-Even Analysis'!$B$72:$M$72,'Break-Even Analysis'!$B$87:$M$87)</c:f>
              <c:strCache>
                <c:ptCount val="36"/>
                <c:pt idx="0">
                  <c:v>January 23'</c:v>
                </c:pt>
                <c:pt idx="1">
                  <c:v>February 23'</c:v>
                </c:pt>
                <c:pt idx="2">
                  <c:v>March 23'</c:v>
                </c:pt>
                <c:pt idx="3">
                  <c:v>April 23'</c:v>
                </c:pt>
                <c:pt idx="4">
                  <c:v>May 23'</c:v>
                </c:pt>
                <c:pt idx="5">
                  <c:v>June 23'</c:v>
                </c:pt>
                <c:pt idx="6">
                  <c:v>July 23'</c:v>
                </c:pt>
                <c:pt idx="7">
                  <c:v>August 23'</c:v>
                </c:pt>
                <c:pt idx="8">
                  <c:v>September 23'</c:v>
                </c:pt>
                <c:pt idx="9">
                  <c:v>October 23'</c:v>
                </c:pt>
                <c:pt idx="10">
                  <c:v>November 23'</c:v>
                </c:pt>
                <c:pt idx="11">
                  <c:v>December 23'</c:v>
                </c:pt>
                <c:pt idx="12">
                  <c:v>January 24'</c:v>
                </c:pt>
                <c:pt idx="13">
                  <c:v>February 24'</c:v>
                </c:pt>
                <c:pt idx="14">
                  <c:v>March 24'</c:v>
                </c:pt>
                <c:pt idx="15">
                  <c:v>April 24'</c:v>
                </c:pt>
                <c:pt idx="16">
                  <c:v>May 24'</c:v>
                </c:pt>
                <c:pt idx="17">
                  <c:v>June 24'</c:v>
                </c:pt>
                <c:pt idx="18">
                  <c:v>July 24'</c:v>
                </c:pt>
                <c:pt idx="19">
                  <c:v>August 24'</c:v>
                </c:pt>
                <c:pt idx="20">
                  <c:v>September 24'</c:v>
                </c:pt>
                <c:pt idx="21">
                  <c:v>October 24'</c:v>
                </c:pt>
                <c:pt idx="22">
                  <c:v>November 24'</c:v>
                </c:pt>
                <c:pt idx="23">
                  <c:v>December 24'</c:v>
                </c:pt>
                <c:pt idx="24">
                  <c:v>January 25'</c:v>
                </c:pt>
                <c:pt idx="25">
                  <c:v>February 25'</c:v>
                </c:pt>
                <c:pt idx="26">
                  <c:v>March 25'</c:v>
                </c:pt>
                <c:pt idx="27">
                  <c:v>April 25'</c:v>
                </c:pt>
                <c:pt idx="28">
                  <c:v>May 25'</c:v>
                </c:pt>
                <c:pt idx="29">
                  <c:v>June 25'</c:v>
                </c:pt>
                <c:pt idx="30">
                  <c:v>July 25'</c:v>
                </c:pt>
                <c:pt idx="31">
                  <c:v>August 25'</c:v>
                </c:pt>
                <c:pt idx="32">
                  <c:v>September 25'</c:v>
                </c:pt>
                <c:pt idx="33">
                  <c:v>October 25'</c:v>
                </c:pt>
                <c:pt idx="34">
                  <c:v>November 25'</c:v>
                </c:pt>
                <c:pt idx="35">
                  <c:v>December 25'</c:v>
                </c:pt>
              </c:strCache>
            </c:strRef>
          </c:cat>
          <c:val>
            <c:numRef>
              <c:f>('Break-Even Analysis'!$B$69:$M$69,'Break-Even Analysis'!$B$83:$M$83,'Break-Even Analysis'!$B$98:$M$98)</c:f>
              <c:numCache>
                <c:formatCode>"$"#,##0_);[Red]\("$"#,##0\)</c:formatCode>
                <c:ptCount val="36"/>
                <c:pt idx="0">
                  <c:v>-75300</c:v>
                </c:pt>
                <c:pt idx="1">
                  <c:v>-191966.66666666666</c:v>
                </c:pt>
                <c:pt idx="2">
                  <c:v>-368633.33333333331</c:v>
                </c:pt>
                <c:pt idx="3">
                  <c:v>-485300</c:v>
                </c:pt>
                <c:pt idx="4">
                  <c:v>-601966.66666666663</c:v>
                </c:pt>
                <c:pt idx="5">
                  <c:v>-718633.33333333326</c:v>
                </c:pt>
                <c:pt idx="6">
                  <c:v>-835299.99999999988</c:v>
                </c:pt>
                <c:pt idx="7">
                  <c:v>-770345.14666666638</c:v>
                </c:pt>
                <c:pt idx="8">
                  <c:v>-705390.29333333287</c:v>
                </c:pt>
                <c:pt idx="9">
                  <c:v>-640435.43999999936</c:v>
                </c:pt>
                <c:pt idx="10">
                  <c:v>-575480.58666666585</c:v>
                </c:pt>
                <c:pt idx="11">
                  <c:v>-510525.73333333241</c:v>
                </c:pt>
                <c:pt idx="12" formatCode="&quot;$&quot;#,##0.00_);[Red]\(&quot;$&quot;#,##0.00\)">
                  <c:v>-442708.26233333233</c:v>
                </c:pt>
                <c:pt idx="13" formatCode="&quot;$&quot;#,##0.00_);[Red]\(&quot;$&quot;#,##0.00\)">
                  <c:v>-374890.79133333219</c:v>
                </c:pt>
                <c:pt idx="14" formatCode="&quot;$&quot;#,##0.00_);[Red]\(&quot;$&quot;#,##0.00\)">
                  <c:v>-307073.32033333206</c:v>
                </c:pt>
                <c:pt idx="15" formatCode="&quot;$&quot;#,##0.00_);[Red]\(&quot;$&quot;#,##0.00\)">
                  <c:v>-239255.84933333195</c:v>
                </c:pt>
                <c:pt idx="16" formatCode="&quot;$&quot;#,##0.00_);[Red]\(&quot;$&quot;#,##0.00\)">
                  <c:v>-171438.37833333184</c:v>
                </c:pt>
                <c:pt idx="17" formatCode="&quot;$&quot;#,##0.00_);[Red]\(&quot;$&quot;#,##0.00\)">
                  <c:v>-103620.90733333174</c:v>
                </c:pt>
                <c:pt idx="18" formatCode="&quot;$&quot;#,##0.00_);[Red]\(&quot;$&quot;#,##0.00\)">
                  <c:v>-35803.436333331629</c:v>
                </c:pt>
                <c:pt idx="19" formatCode="&quot;$&quot;#,##0.00_);[Red]\(&quot;$&quot;#,##0.00\)">
                  <c:v>32014.034666668478</c:v>
                </c:pt>
                <c:pt idx="20" formatCode="&quot;$&quot;#,##0.00_);[Red]\(&quot;$&quot;#,##0.00\)">
                  <c:v>99831.505666668585</c:v>
                </c:pt>
                <c:pt idx="21" formatCode="&quot;$&quot;#,##0.00_);[Red]\(&quot;$&quot;#,##0.00\)">
                  <c:v>167648.97666666869</c:v>
                </c:pt>
                <c:pt idx="22" formatCode="&quot;$&quot;#,##0.00_);[Red]\(&quot;$&quot;#,##0.00\)">
                  <c:v>235466.4476666688</c:v>
                </c:pt>
                <c:pt idx="23" formatCode="&quot;$&quot;#,##0.00_);[Red]\(&quot;$&quot;#,##0.00\)">
                  <c:v>303283.91866666893</c:v>
                </c:pt>
                <c:pt idx="24" formatCode="&quot;$&quot;#,##0.00_);[Red]\(&quot;$&quot;#,##0.00\)">
                  <c:v>379308.79446666903</c:v>
                </c:pt>
                <c:pt idx="25" formatCode="&quot;$&quot;#,##0.00_);[Red]\(&quot;$&quot;#,##0.00\)">
                  <c:v>455333.67026666913</c:v>
                </c:pt>
                <c:pt idx="26" formatCode="&quot;$&quot;#,##0.00_);[Red]\(&quot;$&quot;#,##0.00\)">
                  <c:v>531358.54606666928</c:v>
                </c:pt>
                <c:pt idx="27" formatCode="&quot;$&quot;#,##0.00_);[Red]\(&quot;$&quot;#,##0.00\)">
                  <c:v>607383.42186666944</c:v>
                </c:pt>
                <c:pt idx="28" formatCode="&quot;$&quot;#,##0.00_);[Red]\(&quot;$&quot;#,##0.00\)">
                  <c:v>683408.29766666959</c:v>
                </c:pt>
                <c:pt idx="29" formatCode="&quot;$&quot;#,##0.00_);[Red]\(&quot;$&quot;#,##0.00\)">
                  <c:v>759433.17346666974</c:v>
                </c:pt>
                <c:pt idx="30" formatCode="&quot;$&quot;#,##0.00_);[Red]\(&quot;$&quot;#,##0.00\)">
                  <c:v>835458.0492666699</c:v>
                </c:pt>
                <c:pt idx="31" formatCode="&quot;$&quot;#,##0.00_);[Red]\(&quot;$&quot;#,##0.00\)">
                  <c:v>911482.92506667005</c:v>
                </c:pt>
                <c:pt idx="32" formatCode="&quot;$&quot;#,##0.00_);[Red]\(&quot;$&quot;#,##0.00\)">
                  <c:v>987507.80086667021</c:v>
                </c:pt>
                <c:pt idx="33" formatCode="&quot;$&quot;#,##0.00_);[Red]\(&quot;$&quot;#,##0.00\)">
                  <c:v>1063532.6766666702</c:v>
                </c:pt>
                <c:pt idx="34" formatCode="&quot;$&quot;#,##0.00_);[Red]\(&quot;$&quot;#,##0.00\)">
                  <c:v>1139557.5524666703</c:v>
                </c:pt>
                <c:pt idx="35" formatCode="&quot;$&quot;#,##0.00_);[Red]\(&quot;$&quot;#,##0.00\)">
                  <c:v>1215582.4282666703</c:v>
                </c:pt>
              </c:numCache>
            </c:numRef>
          </c:val>
          <c:smooth val="0"/>
          <c:extLst>
            <c:ext xmlns:c16="http://schemas.microsoft.com/office/drawing/2014/chart" uri="{C3380CC4-5D6E-409C-BE32-E72D297353CC}">
              <c16:uniqueId val="{00000008-DCB3-4F45-B55D-4CF90154E152}"/>
            </c:ext>
          </c:extLst>
        </c:ser>
        <c:dLbls>
          <c:showLegendKey val="0"/>
          <c:showVal val="0"/>
          <c:showCatName val="0"/>
          <c:showSerName val="0"/>
          <c:showPercent val="0"/>
          <c:showBubbleSize val="0"/>
        </c:dLbls>
        <c:smooth val="0"/>
        <c:axId val="1397970751"/>
        <c:axId val="1397965343"/>
      </c:lineChart>
      <c:catAx>
        <c:axId val="1397970751"/>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7965343"/>
        <c:crosses val="autoZero"/>
        <c:auto val="1"/>
        <c:lblAlgn val="ctr"/>
        <c:lblOffset val="100"/>
        <c:noMultiLvlLbl val="0"/>
      </c:catAx>
      <c:valAx>
        <c:axId val="1397965343"/>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7970751"/>
        <c:crosses val="autoZero"/>
        <c:crossBetween val="between"/>
      </c:valAx>
      <c:spPr>
        <a:noFill/>
        <a:ln>
          <a:noFill/>
        </a:ln>
        <a:effectLst/>
      </c:spPr>
    </c:plotArea>
    <c:legend>
      <c:legendPos val="r"/>
      <c:layout>
        <c:manualLayout>
          <c:xMode val="edge"/>
          <c:yMode val="edge"/>
          <c:x val="0.83768060633516905"/>
          <c:y val="0.21085129466937363"/>
          <c:w val="0.14836193014557922"/>
          <c:h val="0.486441390553115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tx>
            <c:strRef>
              <c:f>'Sources &amp; Usage of Funds'!$A$2</c:f>
              <c:strCache>
                <c:ptCount val="1"/>
                <c:pt idx="0">
                  <c:v>Sources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574-4C5D-912C-E46AE3A92780}"/>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574-4C5D-912C-E46AE3A92780}"/>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6574-4C5D-912C-E46AE3A92780}"/>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6574-4C5D-912C-E46AE3A92780}"/>
              </c:ext>
            </c:extLst>
          </c:dPt>
          <c:dLbls>
            <c:dLbl>
              <c:idx val="0"/>
              <c:layout>
                <c:manualLayout>
                  <c:x val="-0.12939094244299906"/>
                  <c:y val="-0.1280931390857371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574-4C5D-912C-E46AE3A92780}"/>
                </c:ext>
              </c:extLst>
            </c:dLbl>
            <c:dLbl>
              <c:idx val="1"/>
              <c:layout>
                <c:manualLayout>
                  <c:x val="0.15077873506179892"/>
                  <c:y val="-3.06522972304265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574-4C5D-912C-E46AE3A92780}"/>
                </c:ext>
              </c:extLst>
            </c:dLbl>
            <c:dLbl>
              <c:idx val="3"/>
              <c:layout>
                <c:manualLayout>
                  <c:x val="-3.0630326100729799E-2"/>
                  <c:y val="7.3054434675365404E-2"/>
                </c:manualLayout>
              </c:layout>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no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0548236455728047"/>
                      <c:h val="9.4386329600572208E-2"/>
                    </c:manualLayout>
                  </c15:layout>
                </c:ext>
                <c:ext xmlns:c16="http://schemas.microsoft.com/office/drawing/2014/chart" uri="{C3380CC4-5D6E-409C-BE32-E72D297353CC}">
                  <c16:uniqueId val="{00000007-6574-4C5D-912C-E46AE3A92780}"/>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'Sources &amp; Usage of Funds'!$A$3:$A$6</c:f>
              <c:strCache>
                <c:ptCount val="4"/>
                <c:pt idx="0">
                  <c:v>Texas Business Idea Competition</c:v>
                </c:pt>
                <c:pt idx="1">
                  <c:v>Friends/Family Rounds</c:v>
                </c:pt>
                <c:pt idx="2">
                  <c:v>Seed Funding</c:v>
                </c:pt>
                <c:pt idx="3">
                  <c:v>Series A Funding</c:v>
                </c:pt>
              </c:strCache>
            </c:strRef>
          </c:cat>
          <c:val>
            <c:numRef>
              <c:f>'Sources &amp; Usage of Funds'!$B$3:$B$6</c:f>
              <c:numCache>
                <c:formatCode>"$"#,##0_);[Red]\("$"#,##0\)</c:formatCode>
                <c:ptCount val="4"/>
                <c:pt idx="0">
                  <c:v>15000</c:v>
                </c:pt>
                <c:pt idx="1">
                  <c:v>45000</c:v>
                </c:pt>
                <c:pt idx="2">
                  <c:v>600000</c:v>
                </c:pt>
                <c:pt idx="3">
                  <c:v>1000000</c:v>
                </c:pt>
              </c:numCache>
            </c:numRef>
          </c:val>
          <c:extLst>
            <c:ext xmlns:c16="http://schemas.microsoft.com/office/drawing/2014/chart" uri="{C3380CC4-5D6E-409C-BE32-E72D297353CC}">
              <c16:uniqueId val="{00000008-6574-4C5D-912C-E46AE3A92780}"/>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a:t>Uses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659E-4FC8-89FC-9ADFA8C0C51F}"/>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659E-4FC8-89FC-9ADFA8C0C51F}"/>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659E-4FC8-89FC-9ADFA8C0C51F}"/>
              </c:ext>
            </c:extLst>
          </c:dPt>
          <c:dLbls>
            <c:dLbl>
              <c:idx val="2"/>
              <c:layout>
                <c:manualLayout>
                  <c:x val="-9.6102949717347605E-3"/>
                  <c:y val="-0.1628070258479573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59E-4FC8-89FC-9ADFA8C0C51F}"/>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'Sources &amp; Usage of Funds'!$A$9:$A$11</c:f>
              <c:strCache>
                <c:ptCount val="3"/>
                <c:pt idx="0">
                  <c:v>Salaries &amp; Benefits:</c:v>
                </c:pt>
                <c:pt idx="1">
                  <c:v>Marketing &amp; Partnerships:</c:v>
                </c:pt>
                <c:pt idx="2">
                  <c:v>Website, Maintenance, &amp; LLC:</c:v>
                </c:pt>
              </c:strCache>
              <c:extLst/>
            </c:strRef>
          </c:cat>
          <c:val>
            <c:numRef>
              <c:f>'Sources &amp; Usage of Funds'!$B$9:$B$11</c:f>
              <c:numCache>
                <c:formatCode>0.00%</c:formatCode>
                <c:ptCount val="3"/>
                <c:pt idx="0">
                  <c:v>0.62443867973619416</c:v>
                </c:pt>
                <c:pt idx="1">
                  <c:v>0.35490858911549428</c:v>
                </c:pt>
                <c:pt idx="2">
                  <c:v>2.0652731148311902E-2</c:v>
                </c:pt>
              </c:numCache>
              <c:extLst/>
            </c:numRef>
          </c:val>
          <c:extLst>
            <c:ext xmlns:c16="http://schemas.microsoft.com/office/drawing/2014/chart" uri="{C3380CC4-5D6E-409C-BE32-E72D297353CC}">
              <c16:uniqueId val="{00000006-659E-4FC8-89FC-9ADFA8C0C51F}"/>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layout>
        <c:manualLayout>
          <c:xMode val="edge"/>
          <c:yMode val="edge"/>
          <c:x val="0.62052351159162711"/>
          <c:y val="0.25437106754576505"/>
          <c:w val="0.34061909466097118"/>
          <c:h val="0.59547594851412466"/>
        </c:manualLayout>
      </c:layou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0500D-304D-498A-AE3E-A8C69F094BA2}"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604DC-5849-4557-AB6B-A07871896423}" type="slidenum">
              <a:rPr lang="en-US" smtClean="0"/>
              <a:t>‹#›</a:t>
            </a:fld>
            <a:endParaRPr lang="en-US"/>
          </a:p>
        </p:txBody>
      </p:sp>
    </p:spTree>
    <p:extLst>
      <p:ext uri="{BB962C8B-B14F-4D97-AF65-F5344CB8AC3E}">
        <p14:creationId xmlns:p14="http://schemas.microsoft.com/office/powerpoint/2010/main" val="2306022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People willing and apply to buy this product </a:t>
            </a:r>
          </a:p>
          <a:p>
            <a:endParaRPr lang="en-US">
              <a:cs typeface="Calibri"/>
            </a:endParaRPr>
          </a:p>
        </p:txBody>
      </p:sp>
      <p:sp>
        <p:nvSpPr>
          <p:cNvPr id="4" name="Slide Number Placeholder 3"/>
          <p:cNvSpPr>
            <a:spLocks noGrp="1"/>
          </p:cNvSpPr>
          <p:nvPr>
            <p:ph type="sldNum" sz="quarter" idx="5"/>
          </p:nvPr>
        </p:nvSpPr>
        <p:spPr/>
        <p:txBody>
          <a:bodyPr/>
          <a:lstStyle/>
          <a:p>
            <a:fld id="{DEA604DC-5849-4557-AB6B-A07871896423}" type="slidenum">
              <a:rPr lang="en-US" smtClean="0"/>
              <a:t>6</a:t>
            </a:fld>
            <a:endParaRPr lang="en-US"/>
          </a:p>
        </p:txBody>
      </p:sp>
    </p:spTree>
    <p:extLst>
      <p:ext uri="{BB962C8B-B14F-4D97-AF65-F5344CB8AC3E}">
        <p14:creationId xmlns:p14="http://schemas.microsoft.com/office/powerpoint/2010/main" val="381119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Grpwing</a:t>
            </a:r>
            <a:r>
              <a:rPr lang="en-US">
                <a:cs typeface="Calibri"/>
              </a:rPr>
              <a:t> rapidly, tons of money here- opportunity, </a:t>
            </a:r>
          </a:p>
        </p:txBody>
      </p:sp>
      <p:sp>
        <p:nvSpPr>
          <p:cNvPr id="4" name="Slide Number Placeholder 3"/>
          <p:cNvSpPr>
            <a:spLocks noGrp="1"/>
          </p:cNvSpPr>
          <p:nvPr>
            <p:ph type="sldNum" sz="quarter" idx="5"/>
          </p:nvPr>
        </p:nvSpPr>
        <p:spPr/>
        <p:txBody>
          <a:bodyPr/>
          <a:lstStyle/>
          <a:p>
            <a:fld id="{DEA604DC-5849-4557-AB6B-A07871896423}" type="slidenum">
              <a:rPr lang="en-US" smtClean="0"/>
              <a:t>9</a:t>
            </a:fld>
            <a:endParaRPr lang="en-US"/>
          </a:p>
        </p:txBody>
      </p:sp>
    </p:spTree>
    <p:extLst>
      <p:ext uri="{BB962C8B-B14F-4D97-AF65-F5344CB8AC3E}">
        <p14:creationId xmlns:p14="http://schemas.microsoft.com/office/powerpoint/2010/main" val="220287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Persona</a:t>
            </a:r>
          </a:p>
          <a:p>
            <a:pPr marL="171450" indent="-171450">
              <a:spcBef>
                <a:spcPts val="1000"/>
              </a:spcBef>
              <a:buFont typeface="Arial"/>
              <a:buChar char="•"/>
            </a:pPr>
            <a:r>
              <a:rPr lang="en-US">
                <a:cs typeface="Calibri"/>
              </a:rPr>
              <a:t>Young professionals, working from home, treat pets like family members, they drive their pets to the dog park, take pets on family road trips,</a:t>
            </a:r>
          </a:p>
          <a:p>
            <a:pPr marL="171450" indent="-171450">
              <a:spcBef>
                <a:spcPts val="1000"/>
              </a:spcBef>
              <a:buFont typeface="Arial"/>
              <a:buChar char="•"/>
            </a:pPr>
            <a:endParaRPr lang="en-US">
              <a:cs typeface="Calibri"/>
            </a:endParaRPr>
          </a:p>
          <a:p>
            <a:pPr marL="171450" indent="-171450">
              <a:spcBef>
                <a:spcPts val="1000"/>
              </a:spcBef>
              <a:buFont typeface="Arial"/>
              <a:buChar char="•"/>
            </a:pPr>
            <a:r>
              <a:rPr lang="en-US">
                <a:cs typeface="Calibri"/>
              </a:rPr>
              <a:t> </a:t>
            </a:r>
            <a:r>
              <a:rPr lang="en-US" b="1"/>
              <a:t>Demographic</a:t>
            </a:r>
            <a:r>
              <a:rPr lang="en-US"/>
              <a:t>: Aged 28 (young professional), married with one kid, has money to spend on pets</a:t>
            </a:r>
            <a:endParaRPr lang="en-US">
              <a:cs typeface="Calibri"/>
            </a:endParaRPr>
          </a:p>
          <a:p>
            <a:pPr marL="171450" indent="-171450">
              <a:spcBef>
                <a:spcPts val="1000"/>
              </a:spcBef>
              <a:buFont typeface="Arial"/>
              <a:buChar char="•"/>
            </a:pPr>
            <a:r>
              <a:rPr lang="en-US" b="1"/>
              <a:t>Job</a:t>
            </a:r>
            <a:r>
              <a:rPr lang="en-US"/>
              <a:t>: Software developer, works from home </a:t>
            </a:r>
            <a:endParaRPr lang="en-US">
              <a:cs typeface="Calibri"/>
            </a:endParaRPr>
          </a:p>
          <a:p>
            <a:pPr marL="171450" indent="-171450">
              <a:spcBef>
                <a:spcPts val="1000"/>
              </a:spcBef>
              <a:buFont typeface="Arial"/>
              <a:buChar char="•"/>
            </a:pPr>
            <a:r>
              <a:rPr lang="en-US" b="1"/>
              <a:t>Hobbies: </a:t>
            </a:r>
            <a:r>
              <a:rPr lang="en-US"/>
              <a:t>travel (takes her dog on road trips), pet Instagram account, pampering her pet, hiking</a:t>
            </a:r>
            <a:endParaRPr lang="en-US">
              <a:cs typeface="Calibri"/>
            </a:endParaRPr>
          </a:p>
          <a:p>
            <a:pPr marL="171450" indent="-171450">
              <a:spcBef>
                <a:spcPts val="1000"/>
              </a:spcBef>
              <a:buFont typeface="Arial"/>
              <a:buChar char="•"/>
            </a:pPr>
            <a:r>
              <a:rPr lang="en-US" b="1"/>
              <a:t>Motivation</a:t>
            </a:r>
            <a:r>
              <a:rPr lang="en-US"/>
              <a:t>: Work-life balance, spending time with family and friends</a:t>
            </a:r>
            <a:endParaRPr lang="en-US">
              <a:cs typeface="Calibri"/>
            </a:endParaRPr>
          </a:p>
        </p:txBody>
      </p:sp>
      <p:sp>
        <p:nvSpPr>
          <p:cNvPr id="4" name="Slide Number Placeholder 3"/>
          <p:cNvSpPr>
            <a:spLocks noGrp="1"/>
          </p:cNvSpPr>
          <p:nvPr>
            <p:ph type="sldNum" sz="quarter" idx="5"/>
          </p:nvPr>
        </p:nvSpPr>
        <p:spPr/>
        <p:txBody>
          <a:bodyPr/>
          <a:lstStyle/>
          <a:p>
            <a:fld id="{DEA604DC-5849-4557-AB6B-A07871896423}" type="slidenum">
              <a:rPr lang="en-US" smtClean="0"/>
              <a:t>10</a:t>
            </a:fld>
            <a:endParaRPr lang="en-US"/>
          </a:p>
        </p:txBody>
      </p:sp>
    </p:spTree>
    <p:extLst>
      <p:ext uri="{BB962C8B-B14F-4D97-AF65-F5344CB8AC3E}">
        <p14:creationId xmlns:p14="http://schemas.microsoft.com/office/powerpoint/2010/main" val="2679578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A Comprehensive Marketing Plan</a:t>
            </a:r>
            <a:r>
              <a:rPr lang="en-US"/>
              <a:t>: This section of the plan should include a summary analysis of the target market(s), the reason for selecting a specific market segment, the general market strategy and positioning among competitors, imaging of the firm, advertising and promotional activities, pricing strategy, sales and distribution strategy, service and support plan, sales forecasts and detailed marketing budget ($500,000 – break it down) </a:t>
            </a:r>
          </a:p>
        </p:txBody>
      </p:sp>
      <p:sp>
        <p:nvSpPr>
          <p:cNvPr id="4" name="Slide Number Placeholder 3"/>
          <p:cNvSpPr>
            <a:spLocks noGrp="1"/>
          </p:cNvSpPr>
          <p:nvPr>
            <p:ph type="sldNum" sz="quarter" idx="5"/>
          </p:nvPr>
        </p:nvSpPr>
        <p:spPr/>
        <p:txBody>
          <a:bodyPr/>
          <a:lstStyle/>
          <a:p>
            <a:fld id="{DEA604DC-5849-4557-AB6B-A07871896423}" type="slidenum">
              <a:rPr lang="en-US" smtClean="0"/>
              <a:t>14</a:t>
            </a:fld>
            <a:endParaRPr lang="en-US"/>
          </a:p>
        </p:txBody>
      </p:sp>
    </p:spTree>
    <p:extLst>
      <p:ext uri="{BB962C8B-B14F-4D97-AF65-F5344CB8AC3E}">
        <p14:creationId xmlns:p14="http://schemas.microsoft.com/office/powerpoint/2010/main" val="2351414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A Comprehensive Marketing Plan</a:t>
            </a:r>
            <a:r>
              <a:rPr lang="en-US"/>
              <a:t>: This section of the plan should include a summary analysis of the target market(s), the reason for selecting a specific market segment, the general market strategy and positioning among competitors, imaging of the firm, advertising and promotional activities, pricing strategy, sales and distribution strategy, service and support plan, sales forecasts and detailed marketing budget ($500,000 – break it down) </a:t>
            </a:r>
          </a:p>
        </p:txBody>
      </p:sp>
      <p:sp>
        <p:nvSpPr>
          <p:cNvPr id="4" name="Slide Number Placeholder 3"/>
          <p:cNvSpPr>
            <a:spLocks noGrp="1"/>
          </p:cNvSpPr>
          <p:nvPr>
            <p:ph type="sldNum" sz="quarter" idx="5"/>
          </p:nvPr>
        </p:nvSpPr>
        <p:spPr/>
        <p:txBody>
          <a:bodyPr/>
          <a:lstStyle/>
          <a:p>
            <a:fld id="{DEA604DC-5849-4557-AB6B-A07871896423}" type="slidenum">
              <a:rPr lang="en-US" smtClean="0"/>
              <a:t>15</a:t>
            </a:fld>
            <a:endParaRPr lang="en-US"/>
          </a:p>
        </p:txBody>
      </p:sp>
    </p:spTree>
    <p:extLst>
      <p:ext uri="{BB962C8B-B14F-4D97-AF65-F5344CB8AC3E}">
        <p14:creationId xmlns:p14="http://schemas.microsoft.com/office/powerpoint/2010/main" val="2892829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A Comprehensive Marketing Plan</a:t>
            </a:r>
            <a:r>
              <a:rPr lang="en-US"/>
              <a:t>: This section of the plan should include a summary analysis of the target market(s), the reason for selecting a specific market segment, the general market strategy and positioning among competitors, imaging of the firm, advertising and promotional activities, pricing strategy, sales and distribution strategy, service and support plan, sales forecasts and detailed marketing budget ($500,000 – break it down) </a:t>
            </a:r>
          </a:p>
        </p:txBody>
      </p:sp>
      <p:sp>
        <p:nvSpPr>
          <p:cNvPr id="4" name="Slide Number Placeholder 3"/>
          <p:cNvSpPr>
            <a:spLocks noGrp="1"/>
          </p:cNvSpPr>
          <p:nvPr>
            <p:ph type="sldNum" sz="quarter" idx="5"/>
          </p:nvPr>
        </p:nvSpPr>
        <p:spPr/>
        <p:txBody>
          <a:bodyPr/>
          <a:lstStyle/>
          <a:p>
            <a:fld id="{DEA604DC-5849-4557-AB6B-A07871896423}" type="slidenum">
              <a:rPr lang="en-US" smtClean="0"/>
              <a:t>21</a:t>
            </a:fld>
            <a:endParaRPr lang="en-US"/>
          </a:p>
        </p:txBody>
      </p:sp>
    </p:spTree>
    <p:extLst>
      <p:ext uri="{BB962C8B-B14F-4D97-AF65-F5344CB8AC3E}">
        <p14:creationId xmlns:p14="http://schemas.microsoft.com/office/powerpoint/2010/main" val="4055610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681174E-9DBC-46B2-AADA-81FB45E3DECE}" type="datetime1">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3215429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0CB502-A937-4BC5-BD5C-F8452D6922BC}" type="datetime1">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214174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F7D5987-E395-447F-AE05-83D632C1091D}" type="datetime1">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197254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A5E34BC1-548B-4638-9B41-7385F7168F87}" type="datetime1">
              <a:rPr lang="en-US" smtClean="0"/>
              <a:t>5/19/2022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3494987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D7C2AE-ACAE-4B8D-BFD0-E380456896A0}" type="datetime1">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2369076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D65108-4BBA-49CF-ABA7-D87ACFBC5889}" type="datetime1">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371128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602BD9-EFA2-4E63-B72D-A1638E096A28}" type="datetime1">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158968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AF98AB-61AB-443F-9977-ED75787B44B1}" type="datetime1">
              <a:rPr lang="en-US" smtClean="0"/>
              <a:t>5/19/2022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673307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C83ADDA-0A15-4155-A980-0C488FE797B0}" type="datetime1">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3047058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17BE94-6205-4AC9-9D37-B1938325A1CE}" type="datetime1">
              <a:rPr lang="en-US" smtClean="0"/>
              <a:t>5/19/2022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225792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89E2E32-BDFD-4F86-9692-56867137FA6D}" type="datetime1">
              <a:rPr lang="en-US" smtClean="0"/>
              <a:t>5/19/2022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1505916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D648F-41FA-4200-BE1D-7E6AA3E198FA}" type="datetime1">
              <a:rPr lang="en-US" smtClean="0"/>
              <a:t>5/19/2022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1062721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508869-FA23-4C00-AC5C-A91E1F5705E3}" type="datetime1">
              <a:rPr lang="en-US" smtClean="0"/>
              <a:t>5/19/2022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1928868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E22B2E8-7AB7-4749-948F-37531A031495}" type="datetime1">
              <a:rPr lang="en-US" smtClean="0"/>
              <a:t>5/19/2022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1CD6F3AC-EEF3-47AB-A6D2-DF852002D0AF}" type="slidenum">
              <a:rPr lang="en-US" smtClean="0"/>
              <a:t>‹#›</a:t>
            </a:fld>
            <a:endParaRPr lang="en-US"/>
          </a:p>
        </p:txBody>
      </p:sp>
    </p:spTree>
    <p:extLst>
      <p:ext uri="{BB962C8B-B14F-4D97-AF65-F5344CB8AC3E}">
        <p14:creationId xmlns:p14="http://schemas.microsoft.com/office/powerpoint/2010/main" val="132940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CC4A316-47C9-4752-BDDF-21A591DEF126}"/>
              </a:ext>
            </a:extLst>
          </p:cNvPr>
          <p:cNvGraphicFramePr>
            <a:graphicFrameLocks noChangeAspect="1"/>
          </p:cNvGraphicFramePr>
          <p:nvPr userDrawn="1">
            <p:custDataLst>
              <p:tags r:id="rId17"/>
            </p:custDataLst>
            <p:extLst>
              <p:ext uri="{D42A27DB-BD31-4B8C-83A1-F6EECF244321}">
                <p14:modId xmlns:p14="http://schemas.microsoft.com/office/powerpoint/2010/main" val="8159968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9" name="think-cell Slide" r:id="rId18" imgW="411" imgH="409" progId="TCLayout.ActiveDocument.1">
                  <p:embed/>
                </p:oleObj>
              </mc:Choice>
              <mc:Fallback>
                <p:oleObj name="think-cell Slide" r:id="rId18" imgW="411" imgH="409" progId="TCLayout.ActiveDocument.1">
                  <p:embed/>
                  <p:pic>
                    <p:nvPicPr>
                      <p:cNvPr id="8" name="Object 7" hidden="1">
                        <a:extLst>
                          <a:ext uri="{FF2B5EF4-FFF2-40B4-BE49-F238E27FC236}">
                            <a16:creationId xmlns:a16="http://schemas.microsoft.com/office/drawing/2014/main" id="{ACC4A316-47C9-4752-BDDF-21A591DEF126}"/>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D220A999-7F12-4106-98C1-A0ADF8B6B536}" type="datetime1">
              <a:rPr lang="en-US" smtClean="0"/>
              <a:t>5/19/2022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1CD6F3AC-EEF3-47AB-A6D2-DF852002D0AF}" type="slidenum">
              <a:rPr lang="en-US" smtClean="0"/>
              <a:t>‹#›</a:t>
            </a:fld>
            <a:endParaRPr lang="en-US"/>
          </a:p>
        </p:txBody>
      </p:sp>
    </p:spTree>
    <p:extLst>
      <p:ext uri="{BB962C8B-B14F-4D97-AF65-F5344CB8AC3E}">
        <p14:creationId xmlns:p14="http://schemas.microsoft.com/office/powerpoint/2010/main" val="6876429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sv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2.emf"/><Relationship Id="rId10" Type="http://schemas.openxmlformats.org/officeDocument/2006/relationships/image" Target="../media/image7.png"/><Relationship Id="rId4" Type="http://schemas.openxmlformats.org/officeDocument/2006/relationships/oleObject" Target="../embeddings/oleObject2.bin"/><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chart" Target="../charts/chart1.xml"/><Relationship Id="rId5" Type="http://schemas.openxmlformats.org/officeDocument/2006/relationships/image" Target="../media/image2.e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chart" Target="../charts/chart2.xml"/><Relationship Id="rId5" Type="http://schemas.openxmlformats.org/officeDocument/2006/relationships/image" Target="../media/image2.e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chart" Target="../charts/chart4.xml"/><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chart" Target="../charts/chart3.xml"/><Relationship Id="rId5" Type="http://schemas.openxmlformats.org/officeDocument/2006/relationships/image" Target="../media/image2.emf"/><Relationship Id="rId4" Type="http://schemas.openxmlformats.org/officeDocument/2006/relationships/oleObject" Target="../embeddings/oleObject10.bin"/><Relationship Id="rId9"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2.e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8.jpeg"/><Relationship Id="rId5" Type="http://schemas.openxmlformats.org/officeDocument/2006/relationships/image" Target="../media/image2.emf"/><Relationship Id="rId4"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2.emf"/><Relationship Id="rId4"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41.png"/><Relationship Id="rId5" Type="http://schemas.openxmlformats.org/officeDocument/2006/relationships/image" Target="../media/image2.emf"/><Relationship Id="rId4" Type="http://schemas.openxmlformats.org/officeDocument/2006/relationships/oleObject" Target="../embeddings/oleObject13.bin"/></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hyperlink" Target="https://encrypted-tbn0.gstatic.com/images?q=tbn:ANd9GcSbsqzp0nx-YgzDOC4ZlzG4eS69SKYDYdlMhw&amp;usqp=CAU" TargetMode="External"/><Relationship Id="rId3" Type="http://schemas.openxmlformats.org/officeDocument/2006/relationships/slideLayout" Target="../slideLayouts/slideLayout7.xml"/><Relationship Id="rId7" Type="http://schemas.openxmlformats.org/officeDocument/2006/relationships/hyperlink" Target="https://www.americanpetproducts.org/press_industrytrends.asp" TargetMode="Externa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hyperlink" Target="https://americanpetproducts.org/Uploads/MarketResearchandData/2021StateoftheIndustryPresentationDeck.pdf" TargetMode="External"/><Relationship Id="rId5" Type="http://schemas.openxmlformats.org/officeDocument/2006/relationships/image" Target="../media/image2.emf"/><Relationship Id="rId4"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www.petfoodprocessing.net/articles/14588-pandemic-era-pet-industry-surpasses-record-breaking-100-billion-in-sales" TargetMode="Externa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hyperlink" Target="https://phys.org/news/2021-07-sociologist-pet-parents-pets-family.html" TargetMode="External"/><Relationship Id="rId5" Type="http://schemas.openxmlformats.org/officeDocument/2006/relationships/image" Target="../media/image2.emf"/><Relationship Id="rId4"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9.jpeg"/><Relationship Id="rId5" Type="http://schemas.openxmlformats.org/officeDocument/2006/relationships/image" Target="../media/image2.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0.jpeg"/><Relationship Id="rId5" Type="http://schemas.openxmlformats.org/officeDocument/2006/relationships/image" Target="../media/image2.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7.png"/><Relationship Id="rId5" Type="http://schemas.openxmlformats.org/officeDocument/2006/relationships/image" Target="../media/image2.emf"/><Relationship Id="rId4" Type="http://schemas.openxmlformats.org/officeDocument/2006/relationships/oleObject" Target="../embeddings/oleObject6.bin"/><Relationship Id="rId9" Type="http://schemas.openxmlformats.org/officeDocument/2006/relationships/hyperlink" Target="http://ifitshipitshere.blogspot.com/2014/03/the-silence-of-dogs-in-car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86A3F2-DF34-42B2-96FC-2B222E784863}"/>
              </a:ext>
            </a:extLst>
          </p:cNvPr>
          <p:cNvGraphicFramePr>
            <a:graphicFrameLocks noChangeAspect="1"/>
          </p:cNvGraphicFramePr>
          <p:nvPr>
            <p:custDataLst>
              <p:tags r:id="rId2"/>
            </p:custDataLst>
            <p:extLst>
              <p:ext uri="{D42A27DB-BD31-4B8C-83A1-F6EECF244321}">
                <p14:modId xmlns:p14="http://schemas.microsoft.com/office/powerpoint/2010/main" val="40280735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3" name="think-cell Slide" r:id="rId4" imgW="411" imgH="409" progId="TCLayout.ActiveDocument.1">
                  <p:embed/>
                </p:oleObj>
              </mc:Choice>
              <mc:Fallback>
                <p:oleObj name="think-cell Slide" r:id="rId4" imgW="411" imgH="409" progId="TCLayout.ActiveDocument.1">
                  <p:embed/>
                  <p:pic>
                    <p:nvPicPr>
                      <p:cNvPr id="4" name="Object 3" hidden="1">
                        <a:extLst>
                          <a:ext uri="{FF2B5EF4-FFF2-40B4-BE49-F238E27FC236}">
                            <a16:creationId xmlns:a16="http://schemas.microsoft.com/office/drawing/2014/main" id="{BB86A3F2-DF34-42B2-96FC-2B222E78486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328C2BC-C255-4AE9-9B7F-E0C22E1C1BE8}"/>
              </a:ext>
            </a:extLst>
          </p:cNvPr>
          <p:cNvSpPr>
            <a:spLocks noGrp="1"/>
          </p:cNvSpPr>
          <p:nvPr>
            <p:ph type="ctrTitle"/>
          </p:nvPr>
        </p:nvSpPr>
        <p:spPr/>
        <p:txBody>
          <a:bodyPr vert="horz"/>
          <a:lstStyle/>
          <a:p>
            <a:r>
              <a:rPr lang="en-US"/>
              <a:t>The Pet Project Company's</a:t>
            </a:r>
            <a:br>
              <a:rPr lang="en-US"/>
            </a:br>
            <a:r>
              <a:rPr lang="en-US" i="1">
                <a:ea typeface="+mj-lt"/>
                <a:cs typeface="+mj-lt"/>
              </a:rPr>
              <a:t>Pack n’ Pet</a:t>
            </a:r>
            <a:endParaRPr lang="en-US" sz="3600" i="1" baseline="30000"/>
          </a:p>
        </p:txBody>
      </p:sp>
      <p:sp>
        <p:nvSpPr>
          <p:cNvPr id="3" name="Subtitle 2">
            <a:extLst>
              <a:ext uri="{FF2B5EF4-FFF2-40B4-BE49-F238E27FC236}">
                <a16:creationId xmlns:a16="http://schemas.microsoft.com/office/drawing/2014/main" id="{D74F347E-2928-45C2-96C1-E885CE3D6AD8}"/>
              </a:ext>
            </a:extLst>
          </p:cNvPr>
          <p:cNvSpPr>
            <a:spLocks noGrp="1"/>
          </p:cNvSpPr>
          <p:nvPr>
            <p:ph type="subTitle" idx="1"/>
          </p:nvPr>
        </p:nvSpPr>
        <p:spPr>
          <a:xfrm>
            <a:off x="810001" y="5367111"/>
            <a:ext cx="10572000" cy="434974"/>
          </a:xfrm>
        </p:spPr>
        <p:txBody>
          <a:bodyPr>
            <a:normAutofit/>
          </a:bodyPr>
          <a:lstStyle/>
          <a:p>
            <a:endParaRPr lang="en-US" dirty="0"/>
          </a:p>
        </p:txBody>
      </p:sp>
      <p:sp>
        <p:nvSpPr>
          <p:cNvPr id="6" name="Slide Number Placeholder 5">
            <a:extLst>
              <a:ext uri="{FF2B5EF4-FFF2-40B4-BE49-F238E27FC236}">
                <a16:creationId xmlns:a16="http://schemas.microsoft.com/office/drawing/2014/main" id="{4C7F7DE1-1B6F-4B24-8FAB-5A034ACB0DEB}"/>
              </a:ext>
            </a:extLst>
          </p:cNvPr>
          <p:cNvSpPr>
            <a:spLocks noGrp="1"/>
          </p:cNvSpPr>
          <p:nvPr>
            <p:ph type="sldNum" sz="quarter" idx="12"/>
          </p:nvPr>
        </p:nvSpPr>
        <p:spPr/>
        <p:txBody>
          <a:bodyPr/>
          <a:lstStyle/>
          <a:p>
            <a:fld id="{1CD6F3AC-EEF3-47AB-A6D2-DF852002D0AF}" type="slidenum">
              <a:rPr lang="en-US" smtClean="0"/>
              <a:t>1</a:t>
            </a:fld>
            <a:endParaRPr lang="en-US"/>
          </a:p>
        </p:txBody>
      </p:sp>
      <p:pic>
        <p:nvPicPr>
          <p:cNvPr id="8" name="Graphic 8" descr="Paw prints outline">
            <a:extLst>
              <a:ext uri="{FF2B5EF4-FFF2-40B4-BE49-F238E27FC236}">
                <a16:creationId xmlns:a16="http://schemas.microsoft.com/office/drawing/2014/main" id="{B167213E-2DB2-056C-B460-1AE096AA35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60000">
            <a:off x="-1089805" y="5631611"/>
            <a:ext cx="914400" cy="914400"/>
          </a:xfrm>
          <a:prstGeom prst="rect">
            <a:avLst/>
          </a:prstGeom>
        </p:spPr>
      </p:pic>
      <p:pic>
        <p:nvPicPr>
          <p:cNvPr id="9" name="Graphic 8" descr="Paw prints outline">
            <a:extLst>
              <a:ext uri="{FF2B5EF4-FFF2-40B4-BE49-F238E27FC236}">
                <a16:creationId xmlns:a16="http://schemas.microsoft.com/office/drawing/2014/main" id="{D2929806-4E7D-767A-C7F7-8BB15594AC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60000">
            <a:off x="-54635" y="5847272"/>
            <a:ext cx="914400" cy="914400"/>
          </a:xfrm>
          <a:prstGeom prst="rect">
            <a:avLst/>
          </a:prstGeom>
        </p:spPr>
      </p:pic>
      <p:pic>
        <p:nvPicPr>
          <p:cNvPr id="10" name="Graphic 8" descr="Paw prints outline">
            <a:extLst>
              <a:ext uri="{FF2B5EF4-FFF2-40B4-BE49-F238E27FC236}">
                <a16:creationId xmlns:a16="http://schemas.microsoft.com/office/drawing/2014/main" id="{6F9E30DF-EA7F-487F-90D2-DC7CEA68E0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60000">
            <a:off x="966158" y="6163574"/>
            <a:ext cx="914400" cy="914400"/>
          </a:xfrm>
          <a:prstGeom prst="rect">
            <a:avLst/>
          </a:prstGeom>
        </p:spPr>
      </p:pic>
      <p:pic>
        <p:nvPicPr>
          <p:cNvPr id="11" name="Graphic 8" descr="Paw prints outline">
            <a:extLst>
              <a:ext uri="{FF2B5EF4-FFF2-40B4-BE49-F238E27FC236}">
                <a16:creationId xmlns:a16="http://schemas.microsoft.com/office/drawing/2014/main" id="{C8B95FC9-C4EE-D837-44E7-65FEDAFA1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60000">
            <a:off x="2001327" y="6364855"/>
            <a:ext cx="914400" cy="914400"/>
          </a:xfrm>
          <a:prstGeom prst="rect">
            <a:avLst/>
          </a:prstGeom>
        </p:spPr>
      </p:pic>
      <p:pic>
        <p:nvPicPr>
          <p:cNvPr id="18" name="Graphic 9" descr="Badge Tm outline">
            <a:extLst>
              <a:ext uri="{FF2B5EF4-FFF2-40B4-BE49-F238E27FC236}">
                <a16:creationId xmlns:a16="http://schemas.microsoft.com/office/drawing/2014/main" id="{5AA8F9FD-3E7D-061F-70AD-C0571C9C17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6762" y="3661912"/>
            <a:ext cx="238665" cy="253042"/>
          </a:xfrm>
          <a:prstGeom prst="rect">
            <a:avLst/>
          </a:prstGeom>
        </p:spPr>
      </p:pic>
      <p:pic>
        <p:nvPicPr>
          <p:cNvPr id="13" name="Graphic 8" descr="Paw prints outline">
            <a:extLst>
              <a:ext uri="{FF2B5EF4-FFF2-40B4-BE49-F238E27FC236}">
                <a16:creationId xmlns:a16="http://schemas.microsoft.com/office/drawing/2014/main" id="{7D8F498D-F59A-F614-F8C5-941570218CD7}"/>
              </a:ext>
            </a:extLst>
          </p:cNvPr>
          <p:cNvPicPr>
            <a:picLocks noChangeAspect="1"/>
          </p:cNvPicPr>
          <p:nvPr/>
        </p:nvPicPr>
        <p:blipFill>
          <a:blip r:embed="rId10">
            <a:extLst>
              <a:ext uri="{96DAC541-7B7A-43D3-8B79-37D633B846F1}">
                <asvg:svgBlip xmlns:asvg="http://schemas.microsoft.com/office/drawing/2016/SVG/main" r:embed="rId7"/>
              </a:ext>
            </a:extLst>
          </a:blip>
          <a:stretch>
            <a:fillRect/>
          </a:stretch>
        </p:blipFill>
        <p:spPr>
          <a:xfrm rot="18360000">
            <a:off x="7234686" y="-248729"/>
            <a:ext cx="914400" cy="914400"/>
          </a:xfrm>
          <a:prstGeom prst="rect">
            <a:avLst/>
          </a:prstGeom>
        </p:spPr>
      </p:pic>
      <p:pic>
        <p:nvPicPr>
          <p:cNvPr id="14" name="Graphic 13" descr="Paw prints outline">
            <a:extLst>
              <a:ext uri="{FF2B5EF4-FFF2-40B4-BE49-F238E27FC236}">
                <a16:creationId xmlns:a16="http://schemas.microsoft.com/office/drawing/2014/main" id="{00625742-AE92-3105-DC38-BF41C2EE845D}"/>
              </a:ext>
            </a:extLst>
          </p:cNvPr>
          <p:cNvPicPr>
            <a:picLocks noChangeAspect="1"/>
          </p:cNvPicPr>
          <p:nvPr/>
        </p:nvPicPr>
        <p:blipFill>
          <a:blip r:embed="rId10">
            <a:extLst>
              <a:ext uri="{96DAC541-7B7A-43D3-8B79-37D633B846F1}">
                <asvg:svgBlip xmlns:asvg="http://schemas.microsoft.com/office/drawing/2016/SVG/main" r:embed="rId7"/>
              </a:ext>
            </a:extLst>
          </a:blip>
          <a:stretch>
            <a:fillRect/>
          </a:stretch>
        </p:blipFill>
        <p:spPr>
          <a:xfrm rot="18360000">
            <a:off x="8269855" y="-33069"/>
            <a:ext cx="914400" cy="914400"/>
          </a:xfrm>
          <a:prstGeom prst="rect">
            <a:avLst/>
          </a:prstGeom>
        </p:spPr>
      </p:pic>
      <p:pic>
        <p:nvPicPr>
          <p:cNvPr id="16" name="Graphic 8" descr="Paw prints outline">
            <a:extLst>
              <a:ext uri="{FF2B5EF4-FFF2-40B4-BE49-F238E27FC236}">
                <a16:creationId xmlns:a16="http://schemas.microsoft.com/office/drawing/2014/main" id="{5CC09D83-70E3-589C-1086-E47FCB6042BA}"/>
              </a:ext>
            </a:extLst>
          </p:cNvPr>
          <p:cNvPicPr>
            <a:picLocks noChangeAspect="1"/>
          </p:cNvPicPr>
          <p:nvPr/>
        </p:nvPicPr>
        <p:blipFill>
          <a:blip r:embed="rId10">
            <a:extLst>
              <a:ext uri="{96DAC541-7B7A-43D3-8B79-37D633B846F1}">
                <asvg:svgBlip xmlns:asvg="http://schemas.microsoft.com/office/drawing/2016/SVG/main" r:embed="rId7"/>
              </a:ext>
            </a:extLst>
          </a:blip>
          <a:stretch>
            <a:fillRect/>
          </a:stretch>
        </p:blipFill>
        <p:spPr>
          <a:xfrm rot="18360000">
            <a:off x="9290648" y="283234"/>
            <a:ext cx="914400" cy="914400"/>
          </a:xfrm>
          <a:prstGeom prst="rect">
            <a:avLst/>
          </a:prstGeom>
        </p:spPr>
      </p:pic>
      <p:pic>
        <p:nvPicPr>
          <p:cNvPr id="17" name="Graphic 8" descr="Paw prints outline">
            <a:extLst>
              <a:ext uri="{FF2B5EF4-FFF2-40B4-BE49-F238E27FC236}">
                <a16:creationId xmlns:a16="http://schemas.microsoft.com/office/drawing/2014/main" id="{E5278543-1FF1-FA8D-8185-4AB9CB44E314}"/>
              </a:ext>
            </a:extLst>
          </p:cNvPr>
          <p:cNvPicPr>
            <a:picLocks noChangeAspect="1"/>
          </p:cNvPicPr>
          <p:nvPr/>
        </p:nvPicPr>
        <p:blipFill>
          <a:blip r:embed="rId10">
            <a:extLst>
              <a:ext uri="{96DAC541-7B7A-43D3-8B79-37D633B846F1}">
                <asvg:svgBlip xmlns:asvg="http://schemas.microsoft.com/office/drawing/2016/SVG/main" r:embed="rId7"/>
              </a:ext>
            </a:extLst>
          </a:blip>
          <a:stretch>
            <a:fillRect/>
          </a:stretch>
        </p:blipFill>
        <p:spPr>
          <a:xfrm rot="18360000">
            <a:off x="10325817" y="484515"/>
            <a:ext cx="914400" cy="914400"/>
          </a:xfrm>
          <a:prstGeom prst="rect">
            <a:avLst/>
          </a:prstGeom>
        </p:spPr>
      </p:pic>
      <p:pic>
        <p:nvPicPr>
          <p:cNvPr id="19" name="Graphic 8" descr="Paw prints outline">
            <a:extLst>
              <a:ext uri="{FF2B5EF4-FFF2-40B4-BE49-F238E27FC236}">
                <a16:creationId xmlns:a16="http://schemas.microsoft.com/office/drawing/2014/main" id="{C38215DD-EFEC-A2C8-6E52-A9832C2D4E20}"/>
              </a:ext>
            </a:extLst>
          </p:cNvPr>
          <p:cNvPicPr>
            <a:picLocks noChangeAspect="1"/>
          </p:cNvPicPr>
          <p:nvPr/>
        </p:nvPicPr>
        <p:blipFill>
          <a:blip r:embed="rId10">
            <a:extLst>
              <a:ext uri="{96DAC541-7B7A-43D3-8B79-37D633B846F1}">
                <asvg:svgBlip xmlns:asvg="http://schemas.microsoft.com/office/drawing/2016/SVG/main" r:embed="rId7"/>
              </a:ext>
            </a:extLst>
          </a:blip>
          <a:stretch>
            <a:fillRect/>
          </a:stretch>
        </p:blipFill>
        <p:spPr>
          <a:xfrm rot="18360000">
            <a:off x="11360987" y="815196"/>
            <a:ext cx="914400" cy="914400"/>
          </a:xfrm>
          <a:prstGeom prst="rect">
            <a:avLst/>
          </a:prstGeom>
        </p:spPr>
      </p:pic>
    </p:spTree>
    <p:extLst>
      <p:ext uri="{BB962C8B-B14F-4D97-AF65-F5344CB8AC3E}">
        <p14:creationId xmlns:p14="http://schemas.microsoft.com/office/powerpoint/2010/main" val="57934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E4C5-F6E5-6411-8F1E-8E9F74FC20C3}"/>
              </a:ext>
            </a:extLst>
          </p:cNvPr>
          <p:cNvSpPr>
            <a:spLocks noGrp="1"/>
          </p:cNvSpPr>
          <p:nvPr>
            <p:ph type="title"/>
          </p:nvPr>
        </p:nvSpPr>
        <p:spPr>
          <a:xfrm>
            <a:off x="810000" y="611945"/>
            <a:ext cx="10571998" cy="970450"/>
          </a:xfrm>
        </p:spPr>
        <p:txBody>
          <a:bodyPr/>
          <a:lstStyle/>
          <a:p>
            <a:r>
              <a:rPr lang="en-US"/>
              <a:t>Industry Overview and Market Analysis Creates Pack n' Pet Customer Persona</a:t>
            </a:r>
          </a:p>
        </p:txBody>
      </p:sp>
      <p:sp>
        <p:nvSpPr>
          <p:cNvPr id="4" name="Slide Number Placeholder 3">
            <a:extLst>
              <a:ext uri="{FF2B5EF4-FFF2-40B4-BE49-F238E27FC236}">
                <a16:creationId xmlns:a16="http://schemas.microsoft.com/office/drawing/2014/main" id="{E8A37426-9E32-92B2-B9F7-2A2B883FCBC2}"/>
              </a:ext>
            </a:extLst>
          </p:cNvPr>
          <p:cNvSpPr>
            <a:spLocks noGrp="1"/>
          </p:cNvSpPr>
          <p:nvPr>
            <p:ph type="sldNum" sz="quarter" idx="12"/>
          </p:nvPr>
        </p:nvSpPr>
        <p:spPr/>
        <p:txBody>
          <a:bodyPr/>
          <a:lstStyle/>
          <a:p>
            <a:fld id="{1CD6F3AC-EEF3-47AB-A6D2-DF852002D0AF}" type="slidenum">
              <a:rPr lang="en-US" smtClean="0"/>
              <a:t>10</a:t>
            </a:fld>
            <a:endParaRPr lang="en-US"/>
          </a:p>
        </p:txBody>
      </p:sp>
      <p:grpSp>
        <p:nvGrpSpPr>
          <p:cNvPr id="9" name="Group 8">
            <a:extLst>
              <a:ext uri="{FF2B5EF4-FFF2-40B4-BE49-F238E27FC236}">
                <a16:creationId xmlns:a16="http://schemas.microsoft.com/office/drawing/2014/main" id="{E6AA8D59-783C-8876-FADB-F2F57EC569C0}"/>
              </a:ext>
            </a:extLst>
          </p:cNvPr>
          <p:cNvGrpSpPr/>
          <p:nvPr/>
        </p:nvGrpSpPr>
        <p:grpSpPr>
          <a:xfrm rot="11400000">
            <a:off x="-3025321" y="6666465"/>
            <a:ext cx="6058618" cy="2262996"/>
            <a:chOff x="-3513579" y="4948470"/>
            <a:chExt cx="6058618" cy="2262996"/>
          </a:xfrm>
        </p:grpSpPr>
        <p:pic>
          <p:nvPicPr>
            <p:cNvPr id="6" name="Graphic 8" descr="Paw prints outline">
              <a:extLst>
                <a:ext uri="{FF2B5EF4-FFF2-40B4-BE49-F238E27FC236}">
                  <a16:creationId xmlns:a16="http://schemas.microsoft.com/office/drawing/2014/main" id="{8311B133-27B9-0116-73B8-9C51C96BB8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60000" flipH="1" flipV="1">
              <a:off x="-3513579" y="4948470"/>
              <a:ext cx="897147" cy="897147"/>
            </a:xfrm>
            <a:prstGeom prst="rect">
              <a:avLst/>
            </a:prstGeom>
          </p:spPr>
        </p:pic>
        <p:pic>
          <p:nvPicPr>
            <p:cNvPr id="8" name="Graphic 7" descr="Paw prints outline">
              <a:extLst>
                <a:ext uri="{FF2B5EF4-FFF2-40B4-BE49-F238E27FC236}">
                  <a16:creationId xmlns:a16="http://schemas.microsoft.com/office/drawing/2014/main" id="{7012C56E-1A10-E311-4970-7EB4EB234C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60000" flipH="1" flipV="1">
              <a:off x="-2478409" y="5164130"/>
              <a:ext cx="897147" cy="897147"/>
            </a:xfrm>
            <a:prstGeom prst="rect">
              <a:avLst/>
            </a:prstGeom>
          </p:spPr>
        </p:pic>
        <p:pic>
          <p:nvPicPr>
            <p:cNvPr id="10" name="Graphic 8" descr="Paw prints outline">
              <a:extLst>
                <a:ext uri="{FF2B5EF4-FFF2-40B4-BE49-F238E27FC236}">
                  <a16:creationId xmlns:a16="http://schemas.microsoft.com/office/drawing/2014/main" id="{FCB05E09-5B56-0A67-21B6-761BCF7CA0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60000" flipH="1" flipV="1">
              <a:off x="-1457616" y="5480433"/>
              <a:ext cx="897147" cy="897147"/>
            </a:xfrm>
            <a:prstGeom prst="rect">
              <a:avLst/>
            </a:prstGeom>
          </p:spPr>
        </p:pic>
        <p:pic>
          <p:nvPicPr>
            <p:cNvPr id="12" name="Graphic 8" descr="Paw prints outline">
              <a:extLst>
                <a:ext uri="{FF2B5EF4-FFF2-40B4-BE49-F238E27FC236}">
                  <a16:creationId xmlns:a16="http://schemas.microsoft.com/office/drawing/2014/main" id="{249CB06F-BBF4-F7B6-968C-E64639F81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60000" flipH="1" flipV="1">
              <a:off x="-422448" y="5681714"/>
              <a:ext cx="897147" cy="897147"/>
            </a:xfrm>
            <a:prstGeom prst="rect">
              <a:avLst/>
            </a:prstGeom>
          </p:spPr>
        </p:pic>
        <p:pic>
          <p:nvPicPr>
            <p:cNvPr id="14" name="Graphic 8" descr="Paw prints outline">
              <a:extLst>
                <a:ext uri="{FF2B5EF4-FFF2-40B4-BE49-F238E27FC236}">
                  <a16:creationId xmlns:a16="http://schemas.microsoft.com/office/drawing/2014/main" id="{759EBF4E-069F-2681-0930-A03A1BBC9F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60000" flipH="1" flipV="1">
              <a:off x="612722" y="6012395"/>
              <a:ext cx="897147" cy="897147"/>
            </a:xfrm>
            <a:prstGeom prst="rect">
              <a:avLst/>
            </a:prstGeom>
          </p:spPr>
        </p:pic>
        <p:pic>
          <p:nvPicPr>
            <p:cNvPr id="16" name="Graphic 8" descr="Paw prints outline">
              <a:extLst>
                <a:ext uri="{FF2B5EF4-FFF2-40B4-BE49-F238E27FC236}">
                  <a16:creationId xmlns:a16="http://schemas.microsoft.com/office/drawing/2014/main" id="{497C8DF0-93CC-1EFB-F419-6EC693316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360000" flipH="1" flipV="1">
              <a:off x="1647892" y="6314319"/>
              <a:ext cx="897147" cy="897147"/>
            </a:xfrm>
            <a:prstGeom prst="rect">
              <a:avLst/>
            </a:prstGeom>
          </p:spPr>
        </p:pic>
      </p:grpSp>
      <p:pic>
        <p:nvPicPr>
          <p:cNvPr id="17" name="Picture 17" descr="Free stock photo of animals and pets, hiking, mountains">
            <a:extLst>
              <a:ext uri="{FF2B5EF4-FFF2-40B4-BE49-F238E27FC236}">
                <a16:creationId xmlns:a16="http://schemas.microsoft.com/office/drawing/2014/main" id="{809346E5-C837-103B-8F61-26193E498F47}"/>
              </a:ext>
            </a:extLst>
          </p:cNvPr>
          <p:cNvPicPr>
            <a:picLocks noChangeAspect="1"/>
          </p:cNvPicPr>
          <p:nvPr/>
        </p:nvPicPr>
        <p:blipFill rotWithShape="1">
          <a:blip r:embed="rId5"/>
          <a:srcRect l="21839" t="5115" r="2682"/>
          <a:stretch/>
        </p:blipFill>
        <p:spPr>
          <a:xfrm>
            <a:off x="3776779" y="2519800"/>
            <a:ext cx="3709441" cy="3494741"/>
          </a:xfrm>
          <a:prstGeom prst="rect">
            <a:avLst/>
          </a:prstGeom>
        </p:spPr>
      </p:pic>
      <p:sp>
        <p:nvSpPr>
          <p:cNvPr id="19" name="TextBox 18">
            <a:extLst>
              <a:ext uri="{FF2B5EF4-FFF2-40B4-BE49-F238E27FC236}">
                <a16:creationId xmlns:a16="http://schemas.microsoft.com/office/drawing/2014/main" id="{0D7F3A7C-8240-F66E-3D91-4AD7DDC780A3}"/>
              </a:ext>
            </a:extLst>
          </p:cNvPr>
          <p:cNvSpPr txBox="1"/>
          <p:nvPr/>
        </p:nvSpPr>
        <p:spPr>
          <a:xfrm>
            <a:off x="7668003" y="2664621"/>
            <a:ext cx="3752169"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u="sng">
                <a:cs typeface="Segoe UI"/>
              </a:rPr>
              <a:t>Pack n' Petters Persona</a:t>
            </a:r>
            <a:r>
              <a:rPr lang="en-US" sz="1500" b="1">
                <a:cs typeface="Segoe UI"/>
              </a:rPr>
              <a:t> </a:t>
            </a:r>
            <a:br>
              <a:rPr lang="en-US" sz="1500" b="1">
                <a:cs typeface="Segoe UI"/>
              </a:rPr>
            </a:br>
            <a:endParaRPr lang="en-US" sz="1500"/>
          </a:p>
          <a:p>
            <a:r>
              <a:rPr lang="en-US" sz="1500" b="1">
                <a:ea typeface="+mn-lt"/>
                <a:cs typeface="+mn-lt"/>
              </a:rPr>
              <a:t>Demographic</a:t>
            </a:r>
            <a:r>
              <a:rPr lang="en-US" sz="1500">
                <a:ea typeface="+mn-lt"/>
                <a:cs typeface="+mn-lt"/>
              </a:rPr>
              <a:t>: </a:t>
            </a:r>
            <a:br>
              <a:rPr lang="en-US" sz="1500">
                <a:ea typeface="+mn-lt"/>
                <a:cs typeface="+mn-lt"/>
              </a:rPr>
            </a:br>
            <a:r>
              <a:rPr lang="en-US" sz="1500">
                <a:ea typeface="+mn-lt"/>
                <a:cs typeface="+mn-lt"/>
              </a:rPr>
              <a:t>Aged 28 (young professional)</a:t>
            </a:r>
            <a:endParaRPr lang="en-US" sz="1500">
              <a:ea typeface="+mn-lt"/>
              <a:cs typeface="Arial"/>
            </a:endParaRPr>
          </a:p>
          <a:p>
            <a:pPr>
              <a:spcBef>
                <a:spcPts val="1000"/>
              </a:spcBef>
            </a:pPr>
            <a:r>
              <a:rPr lang="en-US" sz="1500" b="1">
                <a:ea typeface="+mn-lt"/>
                <a:cs typeface="+mn-lt"/>
              </a:rPr>
              <a:t>Job</a:t>
            </a:r>
            <a:r>
              <a:rPr lang="en-US" sz="1500">
                <a:ea typeface="+mn-lt"/>
                <a:cs typeface="+mn-lt"/>
              </a:rPr>
              <a:t>: </a:t>
            </a:r>
            <a:br>
              <a:rPr lang="en-US" sz="1500">
                <a:ea typeface="+mn-lt"/>
                <a:cs typeface="+mn-lt"/>
              </a:rPr>
            </a:br>
            <a:r>
              <a:rPr lang="en-US" sz="1500">
                <a:ea typeface="+mn-lt"/>
                <a:cs typeface="+mn-lt"/>
              </a:rPr>
              <a:t>Software developer, works from home </a:t>
            </a:r>
          </a:p>
          <a:p>
            <a:pPr>
              <a:spcBef>
                <a:spcPts val="1000"/>
              </a:spcBef>
            </a:pPr>
            <a:r>
              <a:rPr lang="en-US" sz="1500" b="1">
                <a:ea typeface="+mn-lt"/>
                <a:cs typeface="+mn-lt"/>
              </a:rPr>
              <a:t>Hobbies: </a:t>
            </a:r>
            <a:br>
              <a:rPr lang="en-US" sz="1500" b="1">
                <a:ea typeface="+mn-lt"/>
                <a:cs typeface="+mn-lt"/>
              </a:rPr>
            </a:br>
            <a:r>
              <a:rPr lang="en-US" sz="1500">
                <a:ea typeface="+mn-lt"/>
                <a:cs typeface="+mn-lt"/>
              </a:rPr>
              <a:t>travel, Instagram, pampering her pet, hiking, going to dog parks</a:t>
            </a:r>
          </a:p>
          <a:p>
            <a:pPr>
              <a:spcBef>
                <a:spcPts val="1000"/>
              </a:spcBef>
            </a:pPr>
            <a:r>
              <a:rPr lang="en-US" sz="1500" b="1">
                <a:ea typeface="+mn-lt"/>
                <a:cs typeface="+mn-lt"/>
              </a:rPr>
              <a:t>Motivation</a:t>
            </a:r>
            <a:r>
              <a:rPr lang="en-US" sz="1500">
                <a:ea typeface="+mn-lt"/>
                <a:cs typeface="+mn-lt"/>
              </a:rPr>
              <a:t>: </a:t>
            </a:r>
            <a:br>
              <a:rPr lang="en-US" sz="1500">
                <a:ea typeface="+mn-lt"/>
                <a:cs typeface="+mn-lt"/>
              </a:rPr>
            </a:br>
            <a:r>
              <a:rPr lang="en-US" sz="1500">
                <a:ea typeface="+mn-lt"/>
                <a:cs typeface="+mn-lt"/>
              </a:rPr>
              <a:t>Work-life balance, staying active</a:t>
            </a:r>
            <a:endParaRPr lang="en-US" sz="1500"/>
          </a:p>
        </p:txBody>
      </p:sp>
      <p:sp>
        <p:nvSpPr>
          <p:cNvPr id="5" name="Content Placeholder 2">
            <a:extLst>
              <a:ext uri="{FF2B5EF4-FFF2-40B4-BE49-F238E27FC236}">
                <a16:creationId xmlns:a16="http://schemas.microsoft.com/office/drawing/2014/main" id="{36D743EA-BCA5-BDB0-B3DA-9EC71F9BC26D}"/>
              </a:ext>
            </a:extLst>
          </p:cNvPr>
          <p:cNvSpPr>
            <a:spLocks noGrp="1"/>
          </p:cNvSpPr>
          <p:nvPr>
            <p:ph idx="1"/>
          </p:nvPr>
        </p:nvSpPr>
        <p:spPr>
          <a:xfrm>
            <a:off x="812995" y="2179672"/>
            <a:ext cx="2799956" cy="3406474"/>
          </a:xfrm>
        </p:spPr>
        <p:txBody>
          <a:bodyPr>
            <a:normAutofit/>
          </a:bodyPr>
          <a:lstStyle/>
          <a:p>
            <a:pPr marL="0" indent="0">
              <a:buNone/>
            </a:pPr>
            <a:r>
              <a:rPr lang="en-US" sz="1500" b="1" u="sng"/>
              <a:t>Industry Overview</a:t>
            </a:r>
          </a:p>
          <a:p>
            <a:r>
              <a:rPr lang="en-US" sz="1500"/>
              <a:t>Growing pet market/spending</a:t>
            </a:r>
          </a:p>
          <a:p>
            <a:r>
              <a:rPr lang="en-US" sz="1500"/>
              <a:t>Changing work practices (work from home)</a:t>
            </a:r>
          </a:p>
          <a:p>
            <a:r>
              <a:rPr lang="en-US" sz="1500"/>
              <a:t>Treating pets like family members</a:t>
            </a:r>
          </a:p>
        </p:txBody>
      </p:sp>
    </p:spTree>
    <p:extLst>
      <p:ext uri="{BB962C8B-B14F-4D97-AF65-F5344CB8AC3E}">
        <p14:creationId xmlns:p14="http://schemas.microsoft.com/office/powerpoint/2010/main" val="2107793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B0A6A-5956-2CA3-D7FA-363FD0F36822}"/>
              </a:ext>
            </a:extLst>
          </p:cNvPr>
          <p:cNvSpPr>
            <a:spLocks noGrp="1"/>
          </p:cNvSpPr>
          <p:nvPr>
            <p:ph type="title"/>
          </p:nvPr>
        </p:nvSpPr>
        <p:spPr/>
        <p:txBody>
          <a:bodyPr/>
          <a:lstStyle/>
          <a:p>
            <a:r>
              <a:rPr lang="en-US"/>
              <a:t>Competitive Analysis</a:t>
            </a:r>
          </a:p>
        </p:txBody>
      </p:sp>
      <p:sp>
        <p:nvSpPr>
          <p:cNvPr id="4" name="Slide Number Placeholder 3">
            <a:extLst>
              <a:ext uri="{FF2B5EF4-FFF2-40B4-BE49-F238E27FC236}">
                <a16:creationId xmlns:a16="http://schemas.microsoft.com/office/drawing/2014/main" id="{91D377F6-906A-CAD9-4A40-B9E3D5444F9A}"/>
              </a:ext>
            </a:extLst>
          </p:cNvPr>
          <p:cNvSpPr>
            <a:spLocks noGrp="1"/>
          </p:cNvSpPr>
          <p:nvPr>
            <p:ph type="sldNum" sz="quarter" idx="12"/>
          </p:nvPr>
        </p:nvSpPr>
        <p:spPr/>
        <p:txBody>
          <a:bodyPr/>
          <a:lstStyle/>
          <a:p>
            <a:fld id="{1CD6F3AC-EEF3-47AB-A6D2-DF852002D0AF}" type="slidenum">
              <a:rPr lang="en-US" smtClean="0"/>
              <a:t>11</a:t>
            </a:fld>
            <a:endParaRPr lang="en-US"/>
          </a:p>
        </p:txBody>
      </p:sp>
      <p:graphicFrame>
        <p:nvGraphicFramePr>
          <p:cNvPr id="7" name="Table 6">
            <a:extLst>
              <a:ext uri="{FF2B5EF4-FFF2-40B4-BE49-F238E27FC236}">
                <a16:creationId xmlns:a16="http://schemas.microsoft.com/office/drawing/2014/main" id="{A833527F-4732-E377-E6F2-C974622E9049}"/>
              </a:ext>
            </a:extLst>
          </p:cNvPr>
          <p:cNvGraphicFramePr>
            <a:graphicFrameLocks noGrp="1"/>
          </p:cNvGraphicFramePr>
          <p:nvPr>
            <p:extLst>
              <p:ext uri="{D42A27DB-BD31-4B8C-83A1-F6EECF244321}">
                <p14:modId xmlns:p14="http://schemas.microsoft.com/office/powerpoint/2010/main" val="1136924679"/>
              </p:ext>
            </p:extLst>
          </p:nvPr>
        </p:nvGraphicFramePr>
        <p:xfrm>
          <a:off x="805521" y="2329131"/>
          <a:ext cx="10444706" cy="4007155"/>
        </p:xfrm>
        <a:graphic>
          <a:graphicData uri="http://schemas.openxmlformats.org/drawingml/2006/table">
            <a:tbl>
              <a:tblPr firstRow="1" firstCol="1" bandRow="1">
                <a:tableStyleId>{5C22544A-7EE6-4342-B048-85BDC9FD1C3A}</a:tableStyleId>
              </a:tblPr>
              <a:tblGrid>
                <a:gridCol w="2115711">
                  <a:extLst>
                    <a:ext uri="{9D8B030D-6E8A-4147-A177-3AD203B41FA5}">
                      <a16:colId xmlns:a16="http://schemas.microsoft.com/office/drawing/2014/main" val="1145072367"/>
                    </a:ext>
                  </a:extLst>
                </a:gridCol>
                <a:gridCol w="2047787">
                  <a:extLst>
                    <a:ext uri="{9D8B030D-6E8A-4147-A177-3AD203B41FA5}">
                      <a16:colId xmlns:a16="http://schemas.microsoft.com/office/drawing/2014/main" val="1598771352"/>
                    </a:ext>
                  </a:extLst>
                </a:gridCol>
                <a:gridCol w="2098731">
                  <a:extLst>
                    <a:ext uri="{9D8B030D-6E8A-4147-A177-3AD203B41FA5}">
                      <a16:colId xmlns:a16="http://schemas.microsoft.com/office/drawing/2014/main" val="469732673"/>
                    </a:ext>
                  </a:extLst>
                </a:gridCol>
                <a:gridCol w="2132693">
                  <a:extLst>
                    <a:ext uri="{9D8B030D-6E8A-4147-A177-3AD203B41FA5}">
                      <a16:colId xmlns:a16="http://schemas.microsoft.com/office/drawing/2014/main" val="1111224004"/>
                    </a:ext>
                  </a:extLst>
                </a:gridCol>
                <a:gridCol w="2049784">
                  <a:extLst>
                    <a:ext uri="{9D8B030D-6E8A-4147-A177-3AD203B41FA5}">
                      <a16:colId xmlns:a16="http://schemas.microsoft.com/office/drawing/2014/main" val="2592439552"/>
                    </a:ext>
                  </a:extLst>
                </a:gridCol>
              </a:tblGrid>
              <a:tr h="471431">
                <a:tc>
                  <a:txBody>
                    <a:bodyPr/>
                    <a:lstStyle/>
                    <a:p>
                      <a:pPr algn="ctr">
                        <a:spcAft>
                          <a:spcPts val="0"/>
                        </a:spcAft>
                      </a:pPr>
                      <a:r>
                        <a:rPr lang="en-US" sz="1500">
                          <a:effectLst/>
                        </a:rPr>
                        <a:t>Pack n' Pet</a:t>
                      </a:r>
                    </a:p>
                  </a:txBody>
                  <a:tcPr marL="68580" marR="68580" marT="0" marB="0" anchor="ctr"/>
                </a:tc>
                <a:tc>
                  <a:txBody>
                    <a:bodyPr/>
                    <a:lstStyle/>
                    <a:p>
                      <a:pPr algn="ctr">
                        <a:spcAft>
                          <a:spcPts val="0"/>
                        </a:spcAft>
                      </a:pPr>
                      <a:r>
                        <a:rPr lang="en-US" sz="1500">
                          <a:effectLst/>
                        </a:rPr>
                        <a:t>Plush Paws - Quilted</a:t>
                      </a:r>
                    </a:p>
                  </a:txBody>
                  <a:tcPr marL="68580" marR="68580" marT="0" marB="0" anchor="ctr"/>
                </a:tc>
                <a:tc>
                  <a:txBody>
                    <a:bodyPr/>
                    <a:lstStyle/>
                    <a:p>
                      <a:pPr algn="ctr">
                        <a:spcAft>
                          <a:spcPts val="0"/>
                        </a:spcAft>
                      </a:pPr>
                      <a:r>
                        <a:rPr lang="en-US" sz="1500">
                          <a:effectLst/>
                        </a:rPr>
                        <a:t>BarksBar </a:t>
                      </a:r>
                      <a:br>
                        <a:rPr lang="en-US" sz="1500">
                          <a:effectLst/>
                        </a:rPr>
                      </a:br>
                      <a:r>
                        <a:rPr lang="en-US" sz="1500">
                          <a:effectLst/>
                        </a:rPr>
                        <a:t>Original Waterproof </a:t>
                      </a:r>
                    </a:p>
                  </a:txBody>
                  <a:tcPr marL="68580" marR="68580" marT="0" marB="0" anchor="ctr"/>
                </a:tc>
                <a:tc>
                  <a:txBody>
                    <a:bodyPr/>
                    <a:lstStyle/>
                    <a:p>
                      <a:pPr algn="ctr">
                        <a:spcAft>
                          <a:spcPts val="0"/>
                        </a:spcAft>
                      </a:pPr>
                      <a:r>
                        <a:rPr lang="en-US" sz="1500">
                          <a:effectLst/>
                        </a:rPr>
                        <a:t>PetSafe Happy Ride </a:t>
                      </a:r>
                    </a:p>
                  </a:txBody>
                  <a:tcPr marL="68580" marR="68580" marT="0" marB="0" anchor="ctr"/>
                </a:tc>
                <a:tc>
                  <a:txBody>
                    <a:bodyPr/>
                    <a:lstStyle/>
                    <a:p>
                      <a:pPr algn="ctr">
                        <a:spcAft>
                          <a:spcPts val="0"/>
                        </a:spcAft>
                      </a:pPr>
                      <a:r>
                        <a:rPr lang="en-US" sz="1500">
                          <a:effectLst/>
                        </a:rPr>
                        <a:t>Carhartt C0001432</a:t>
                      </a:r>
                    </a:p>
                  </a:txBody>
                  <a:tcPr marL="68580" marR="68580" marT="0" marB="0" anchor="ctr"/>
                </a:tc>
                <a:extLst>
                  <a:ext uri="{0D108BD9-81ED-4DB2-BD59-A6C34878D82A}">
                    <a16:rowId xmlns:a16="http://schemas.microsoft.com/office/drawing/2014/main" val="1576022170"/>
                  </a:ext>
                </a:extLst>
              </a:tr>
              <a:tr h="1344961">
                <a:tc>
                  <a:txBody>
                    <a:bodyPr/>
                    <a:lstStyle/>
                    <a:p>
                      <a:pPr algn="l"/>
                      <a:endParaRPr lang="en-US" sz="1500">
                        <a:effectLst/>
                      </a:endParaRPr>
                    </a:p>
                  </a:txBody>
                  <a:tcPr marL="68580" marR="68580" marT="0" marB="0" anchor="ctr"/>
                </a:tc>
                <a:tc>
                  <a:txBody>
                    <a:bodyPr/>
                    <a:lstStyle/>
                    <a:p>
                      <a:pPr algn="l">
                        <a:spcAft>
                          <a:spcPts val="0"/>
                        </a:spcAft>
                      </a:pPr>
                      <a:endParaRPr lang="en-US" sz="1500">
                        <a:effectLst/>
                      </a:endParaRPr>
                    </a:p>
                  </a:txBody>
                  <a:tcPr marL="68580" marR="68580" marT="0" marB="0" anchor="ctr"/>
                </a:tc>
                <a:tc>
                  <a:txBody>
                    <a:bodyPr/>
                    <a:lstStyle/>
                    <a:p>
                      <a:pPr algn="l">
                        <a:spcAft>
                          <a:spcPts val="0"/>
                        </a:spcAft>
                      </a:pPr>
                      <a:endParaRPr lang="en-US" sz="1500">
                        <a:effectLst/>
                      </a:endParaRPr>
                    </a:p>
                  </a:txBody>
                  <a:tcPr marL="68580" marR="68580" marT="0" marB="0" anchor="ctr"/>
                </a:tc>
                <a:tc>
                  <a:txBody>
                    <a:bodyPr/>
                    <a:lstStyle/>
                    <a:p>
                      <a:pPr algn="l"/>
                      <a:endParaRPr lang="en-US" sz="1500">
                        <a:effectLst/>
                      </a:endParaRPr>
                    </a:p>
                  </a:txBody>
                  <a:tcPr marL="68580" marR="68580" marT="0" marB="0" anchor="ctr"/>
                </a:tc>
                <a:tc>
                  <a:txBody>
                    <a:bodyPr/>
                    <a:lstStyle/>
                    <a:p>
                      <a:pPr algn="l">
                        <a:spcAft>
                          <a:spcPts val="0"/>
                        </a:spcAft>
                      </a:pPr>
                      <a:endParaRPr lang="en-US" sz="1500">
                        <a:effectLst/>
                      </a:endParaRPr>
                    </a:p>
                  </a:txBody>
                  <a:tcPr marL="68580" marR="68580" marT="0" marB="0" anchor="ctr"/>
                </a:tc>
                <a:extLst>
                  <a:ext uri="{0D108BD9-81ED-4DB2-BD59-A6C34878D82A}">
                    <a16:rowId xmlns:a16="http://schemas.microsoft.com/office/drawing/2014/main" val="3947809914"/>
                  </a:ext>
                </a:extLst>
              </a:tr>
              <a:tr h="513028">
                <a:tc>
                  <a:txBody>
                    <a:bodyPr/>
                    <a:lstStyle/>
                    <a:p>
                      <a:pPr algn="ctr">
                        <a:spcAft>
                          <a:spcPts val="0"/>
                        </a:spcAft>
                      </a:pPr>
                      <a:r>
                        <a:rPr lang="en-US" sz="1500">
                          <a:effectLst/>
                        </a:rPr>
                        <a:t>$75.00 </a:t>
                      </a:r>
                    </a:p>
                  </a:txBody>
                  <a:tcPr marL="68580" marR="68580" marT="0" marB="0" anchor="ctr"/>
                </a:tc>
                <a:tc>
                  <a:txBody>
                    <a:bodyPr/>
                    <a:lstStyle/>
                    <a:p>
                      <a:pPr algn="ctr">
                        <a:spcAft>
                          <a:spcPts val="0"/>
                        </a:spcAft>
                      </a:pPr>
                      <a:r>
                        <a:rPr lang="en-US" sz="1500">
                          <a:effectLst/>
                        </a:rPr>
                        <a:t>$46.00 </a:t>
                      </a:r>
                    </a:p>
                  </a:txBody>
                  <a:tcPr marL="68580" marR="68580" marT="0" marB="0" anchor="ctr"/>
                </a:tc>
                <a:tc>
                  <a:txBody>
                    <a:bodyPr/>
                    <a:lstStyle/>
                    <a:p>
                      <a:pPr algn="ctr">
                        <a:spcAft>
                          <a:spcPts val="0"/>
                        </a:spcAft>
                      </a:pPr>
                      <a:r>
                        <a:rPr lang="en-US" sz="1500">
                          <a:effectLst/>
                        </a:rPr>
                        <a:t>$19.99 </a:t>
                      </a:r>
                    </a:p>
                  </a:txBody>
                  <a:tcPr marL="68580" marR="68580" marT="0" marB="0" anchor="ctr"/>
                </a:tc>
                <a:tc>
                  <a:txBody>
                    <a:bodyPr/>
                    <a:lstStyle/>
                    <a:p>
                      <a:pPr algn="ctr">
                        <a:spcAft>
                          <a:spcPts val="0"/>
                        </a:spcAft>
                      </a:pPr>
                      <a:r>
                        <a:rPr lang="en-US" sz="1500">
                          <a:effectLst/>
                        </a:rPr>
                        <a:t>$42.95 </a:t>
                      </a:r>
                    </a:p>
                  </a:txBody>
                  <a:tcPr marL="68580" marR="68580" marT="0" marB="0" anchor="ctr"/>
                </a:tc>
                <a:tc>
                  <a:txBody>
                    <a:bodyPr/>
                    <a:lstStyle/>
                    <a:p>
                      <a:pPr algn="ctr">
                        <a:spcAft>
                          <a:spcPts val="0"/>
                        </a:spcAft>
                      </a:pPr>
                      <a:r>
                        <a:rPr lang="en-US" sz="1500">
                          <a:effectLst/>
                        </a:rPr>
                        <a:t>$119.99 </a:t>
                      </a:r>
                    </a:p>
                  </a:txBody>
                  <a:tcPr marL="68580" marR="68580" marT="0" marB="0" anchor="ctr"/>
                </a:tc>
                <a:extLst>
                  <a:ext uri="{0D108BD9-81ED-4DB2-BD59-A6C34878D82A}">
                    <a16:rowId xmlns:a16="http://schemas.microsoft.com/office/drawing/2014/main" val="3590064186"/>
                  </a:ext>
                </a:extLst>
              </a:tr>
              <a:tr h="1677735">
                <a:tc>
                  <a:txBody>
                    <a:bodyPr/>
                    <a:lstStyle/>
                    <a:p>
                      <a:pPr algn="ctr">
                        <a:spcAft>
                          <a:spcPts val="0"/>
                        </a:spcAft>
                      </a:pPr>
                      <a:r>
                        <a:rPr lang="en-US" sz="1500">
                          <a:effectLst/>
                        </a:rPr>
                        <a:t>Support for cars with captain chairs, comfort, flexibility for different activities.</a:t>
                      </a:r>
                    </a:p>
                  </a:txBody>
                  <a:tcPr marL="68580" marR="68580" marT="0" marB="0" anchor="ctr"/>
                </a:tc>
                <a:tc>
                  <a:txBody>
                    <a:bodyPr/>
                    <a:lstStyle/>
                    <a:p>
                      <a:pPr algn="ctr">
                        <a:spcAft>
                          <a:spcPts val="0"/>
                        </a:spcAft>
                      </a:pPr>
                      <a:r>
                        <a:rPr lang="en-US" sz="1500">
                          <a:effectLst/>
                        </a:rPr>
                        <a:t>Quilted, extra thick support, comes in a choice of three colors. </a:t>
                      </a:r>
                    </a:p>
                  </a:txBody>
                  <a:tcPr marL="68580" marR="68580" marT="0" marB="0" anchor="ctr"/>
                </a:tc>
                <a:tc>
                  <a:txBody>
                    <a:bodyPr/>
                    <a:lstStyle/>
                    <a:p>
                      <a:pPr algn="ctr">
                        <a:spcAft>
                          <a:spcPts val="0"/>
                        </a:spcAft>
                      </a:pPr>
                      <a:r>
                        <a:rPr lang="en-US" sz="1500">
                          <a:effectLst/>
                        </a:rPr>
                        <a:t>Hammock is made from waterproof polyester.</a:t>
                      </a:r>
                    </a:p>
                  </a:txBody>
                  <a:tcPr marL="68580" marR="68580" marT="0" marB="0" anchor="ctr"/>
                </a:tc>
                <a:tc>
                  <a:txBody>
                    <a:bodyPr/>
                    <a:lstStyle/>
                    <a:p>
                      <a:pPr algn="ctr">
                        <a:spcAft>
                          <a:spcPts val="0"/>
                        </a:spcAft>
                      </a:pPr>
                      <a:r>
                        <a:rPr lang="en-US" sz="1500">
                          <a:effectLst/>
                        </a:rPr>
                        <a:t>The PetSafe Happy Ride Hammock is waterproof.</a:t>
                      </a:r>
                    </a:p>
                  </a:txBody>
                  <a:tcPr marL="68580" marR="68580" marT="0" marB="0" anchor="ctr"/>
                </a:tc>
                <a:tc>
                  <a:txBody>
                    <a:bodyPr/>
                    <a:lstStyle/>
                    <a:p>
                      <a:pPr algn="ctr">
                        <a:spcAft>
                          <a:spcPts val="0"/>
                        </a:spcAft>
                      </a:pPr>
                      <a:r>
                        <a:rPr lang="en-US" sz="1500">
                          <a:effectLst/>
                        </a:rPr>
                        <a:t>Imported material with quick installation for universal fitting. </a:t>
                      </a:r>
                    </a:p>
                  </a:txBody>
                  <a:tcPr marL="68580" marR="68580" marT="0" marB="0" anchor="ctr"/>
                </a:tc>
                <a:extLst>
                  <a:ext uri="{0D108BD9-81ED-4DB2-BD59-A6C34878D82A}">
                    <a16:rowId xmlns:a16="http://schemas.microsoft.com/office/drawing/2014/main" val="3234763239"/>
                  </a:ext>
                </a:extLst>
              </a:tr>
            </a:tbl>
          </a:graphicData>
        </a:graphic>
      </p:graphicFrame>
      <p:pic>
        <p:nvPicPr>
          <p:cNvPr id="9" name="Picture 9" descr="A dog lying on a chair&#10;&#10;Description automatically generated">
            <a:extLst>
              <a:ext uri="{FF2B5EF4-FFF2-40B4-BE49-F238E27FC236}">
                <a16:creationId xmlns:a16="http://schemas.microsoft.com/office/drawing/2014/main" id="{CA36769A-4A2E-493F-D9D4-9B65C7C495F4}"/>
              </a:ext>
            </a:extLst>
          </p:cNvPr>
          <p:cNvPicPr>
            <a:picLocks noChangeAspect="1"/>
          </p:cNvPicPr>
          <p:nvPr/>
        </p:nvPicPr>
        <p:blipFill>
          <a:blip r:embed="rId2"/>
          <a:stretch>
            <a:fillRect/>
          </a:stretch>
        </p:blipFill>
        <p:spPr>
          <a:xfrm>
            <a:off x="1141825" y="2858599"/>
            <a:ext cx="1673486" cy="1264948"/>
          </a:xfrm>
          <a:prstGeom prst="rect">
            <a:avLst/>
          </a:prstGeom>
        </p:spPr>
      </p:pic>
      <p:pic>
        <p:nvPicPr>
          <p:cNvPr id="10" name="Picture 10">
            <a:extLst>
              <a:ext uri="{FF2B5EF4-FFF2-40B4-BE49-F238E27FC236}">
                <a16:creationId xmlns:a16="http://schemas.microsoft.com/office/drawing/2014/main" id="{65377782-6C17-02E2-8A70-68765B34917D}"/>
              </a:ext>
            </a:extLst>
          </p:cNvPr>
          <p:cNvPicPr>
            <a:picLocks noChangeAspect="1"/>
          </p:cNvPicPr>
          <p:nvPr/>
        </p:nvPicPr>
        <p:blipFill>
          <a:blip r:embed="rId3"/>
          <a:stretch>
            <a:fillRect/>
          </a:stretch>
        </p:blipFill>
        <p:spPr>
          <a:xfrm>
            <a:off x="3290184" y="2827170"/>
            <a:ext cx="1356933" cy="1336703"/>
          </a:xfrm>
          <a:prstGeom prst="rect">
            <a:avLst/>
          </a:prstGeom>
        </p:spPr>
      </p:pic>
      <p:pic>
        <p:nvPicPr>
          <p:cNvPr id="11" name="Picture 11">
            <a:extLst>
              <a:ext uri="{FF2B5EF4-FFF2-40B4-BE49-F238E27FC236}">
                <a16:creationId xmlns:a16="http://schemas.microsoft.com/office/drawing/2014/main" id="{976AE7B3-6078-399D-3155-513D4626D51C}"/>
              </a:ext>
            </a:extLst>
          </p:cNvPr>
          <p:cNvPicPr>
            <a:picLocks noChangeAspect="1"/>
          </p:cNvPicPr>
          <p:nvPr/>
        </p:nvPicPr>
        <p:blipFill>
          <a:blip r:embed="rId4"/>
          <a:stretch>
            <a:fillRect/>
          </a:stretch>
        </p:blipFill>
        <p:spPr>
          <a:xfrm>
            <a:off x="5294143" y="2892393"/>
            <a:ext cx="1489441" cy="1207990"/>
          </a:xfrm>
          <a:prstGeom prst="rect">
            <a:avLst/>
          </a:prstGeom>
        </p:spPr>
      </p:pic>
      <p:pic>
        <p:nvPicPr>
          <p:cNvPr id="12" name="Picture 12">
            <a:extLst>
              <a:ext uri="{FF2B5EF4-FFF2-40B4-BE49-F238E27FC236}">
                <a16:creationId xmlns:a16="http://schemas.microsoft.com/office/drawing/2014/main" id="{F841483D-92ED-05C4-8838-245367F3CC09}"/>
              </a:ext>
            </a:extLst>
          </p:cNvPr>
          <p:cNvPicPr>
            <a:picLocks noChangeAspect="1"/>
          </p:cNvPicPr>
          <p:nvPr/>
        </p:nvPicPr>
        <p:blipFill>
          <a:blip r:embed="rId5"/>
          <a:stretch>
            <a:fillRect/>
          </a:stretch>
        </p:blipFill>
        <p:spPr>
          <a:xfrm>
            <a:off x="7567106" y="2893774"/>
            <a:ext cx="1306106" cy="1199580"/>
          </a:xfrm>
          <a:prstGeom prst="rect">
            <a:avLst/>
          </a:prstGeom>
        </p:spPr>
      </p:pic>
      <p:pic>
        <p:nvPicPr>
          <p:cNvPr id="13" name="Picture 13">
            <a:extLst>
              <a:ext uri="{FF2B5EF4-FFF2-40B4-BE49-F238E27FC236}">
                <a16:creationId xmlns:a16="http://schemas.microsoft.com/office/drawing/2014/main" id="{BE82B3B2-7B6F-6C73-C464-D4380851A361}"/>
              </a:ext>
            </a:extLst>
          </p:cNvPr>
          <p:cNvPicPr>
            <a:picLocks noChangeAspect="1"/>
          </p:cNvPicPr>
          <p:nvPr/>
        </p:nvPicPr>
        <p:blipFill>
          <a:blip r:embed="rId6"/>
          <a:stretch>
            <a:fillRect/>
          </a:stretch>
        </p:blipFill>
        <p:spPr>
          <a:xfrm>
            <a:off x="9666359" y="2857707"/>
            <a:ext cx="1320014" cy="1282014"/>
          </a:xfrm>
          <a:prstGeom prst="rect">
            <a:avLst/>
          </a:prstGeom>
        </p:spPr>
      </p:pic>
      <p:pic>
        <p:nvPicPr>
          <p:cNvPr id="3" name="Graphic 8" descr="Paw prints outline">
            <a:extLst>
              <a:ext uri="{FF2B5EF4-FFF2-40B4-BE49-F238E27FC236}">
                <a16:creationId xmlns:a16="http://schemas.microsoft.com/office/drawing/2014/main" id="{5EC70B85-89F1-4C8D-6CAF-93EB803B29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flipH="1" flipV="1">
            <a:off x="803884" y="2301887"/>
            <a:ext cx="491183" cy="515856"/>
          </a:xfrm>
          <a:prstGeom prst="rect">
            <a:avLst/>
          </a:prstGeom>
        </p:spPr>
      </p:pic>
    </p:spTree>
    <p:extLst>
      <p:ext uri="{BB962C8B-B14F-4D97-AF65-F5344CB8AC3E}">
        <p14:creationId xmlns:p14="http://schemas.microsoft.com/office/powerpoint/2010/main" val="868723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F933D57-EEBC-0742-601D-C693DF26A4D0}"/>
              </a:ext>
            </a:extLst>
          </p:cNvPr>
          <p:cNvSpPr/>
          <p:nvPr/>
        </p:nvSpPr>
        <p:spPr>
          <a:xfrm>
            <a:off x="6098875" y="2569233"/>
            <a:ext cx="1437735" cy="14233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B0A6A-5956-2CA3-D7FA-363FD0F36822}"/>
              </a:ext>
            </a:extLst>
          </p:cNvPr>
          <p:cNvSpPr>
            <a:spLocks noGrp="1"/>
          </p:cNvSpPr>
          <p:nvPr>
            <p:ph type="title"/>
          </p:nvPr>
        </p:nvSpPr>
        <p:spPr/>
        <p:txBody>
          <a:bodyPr/>
          <a:lstStyle/>
          <a:p>
            <a:r>
              <a:rPr lang="en-US"/>
              <a:t>Competitive Analysis</a:t>
            </a:r>
          </a:p>
        </p:txBody>
      </p:sp>
      <p:sp>
        <p:nvSpPr>
          <p:cNvPr id="4" name="Slide Number Placeholder 3">
            <a:extLst>
              <a:ext uri="{FF2B5EF4-FFF2-40B4-BE49-F238E27FC236}">
                <a16:creationId xmlns:a16="http://schemas.microsoft.com/office/drawing/2014/main" id="{91D377F6-906A-CAD9-4A40-B9E3D5444F9A}"/>
              </a:ext>
            </a:extLst>
          </p:cNvPr>
          <p:cNvSpPr>
            <a:spLocks noGrp="1"/>
          </p:cNvSpPr>
          <p:nvPr>
            <p:ph type="sldNum" sz="quarter" idx="12"/>
          </p:nvPr>
        </p:nvSpPr>
        <p:spPr/>
        <p:txBody>
          <a:bodyPr/>
          <a:lstStyle/>
          <a:p>
            <a:fld id="{1CD6F3AC-EEF3-47AB-A6D2-DF852002D0AF}" type="slidenum">
              <a:rPr lang="en-US" smtClean="0"/>
              <a:t>12</a:t>
            </a:fld>
            <a:endParaRPr lang="en-US"/>
          </a:p>
        </p:txBody>
      </p:sp>
      <p:cxnSp>
        <p:nvCxnSpPr>
          <p:cNvPr id="3" name="Straight Arrow Connector 2">
            <a:extLst>
              <a:ext uri="{FF2B5EF4-FFF2-40B4-BE49-F238E27FC236}">
                <a16:creationId xmlns:a16="http://schemas.microsoft.com/office/drawing/2014/main" id="{DC1E4912-9057-823B-90B2-6A3FDB39A3CA}"/>
              </a:ext>
            </a:extLst>
          </p:cNvPr>
          <p:cNvCxnSpPr>
            <a:cxnSpLocks/>
          </p:cNvCxnSpPr>
          <p:nvPr/>
        </p:nvCxnSpPr>
        <p:spPr>
          <a:xfrm>
            <a:off x="5758191" y="2474142"/>
            <a:ext cx="0" cy="354288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5919C9F7-5894-76F2-419E-A8E7844E99F2}"/>
              </a:ext>
            </a:extLst>
          </p:cNvPr>
          <p:cNvCxnSpPr>
            <a:cxnSpLocks/>
          </p:cNvCxnSpPr>
          <p:nvPr/>
        </p:nvCxnSpPr>
        <p:spPr>
          <a:xfrm>
            <a:off x="3300837" y="4268691"/>
            <a:ext cx="5108896" cy="1957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5" name="TextBox 4">
            <a:extLst>
              <a:ext uri="{FF2B5EF4-FFF2-40B4-BE49-F238E27FC236}">
                <a16:creationId xmlns:a16="http://schemas.microsoft.com/office/drawing/2014/main" id="{5821E8FA-E4EE-4883-B501-A574223DFF12}"/>
              </a:ext>
            </a:extLst>
          </p:cNvPr>
          <p:cNvSpPr txBox="1"/>
          <p:nvPr/>
        </p:nvSpPr>
        <p:spPr>
          <a:xfrm>
            <a:off x="8525669" y="4087858"/>
            <a:ext cx="1304160"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a:t>High Price</a:t>
            </a:r>
          </a:p>
        </p:txBody>
      </p:sp>
      <p:sp>
        <p:nvSpPr>
          <p:cNvPr id="15" name="TextBox 14">
            <a:extLst>
              <a:ext uri="{FF2B5EF4-FFF2-40B4-BE49-F238E27FC236}">
                <a16:creationId xmlns:a16="http://schemas.microsoft.com/office/drawing/2014/main" id="{C6A5BFE9-2FE5-4188-9AD9-707C4C4DD589}"/>
              </a:ext>
            </a:extLst>
          </p:cNvPr>
          <p:cNvSpPr txBox="1"/>
          <p:nvPr/>
        </p:nvSpPr>
        <p:spPr>
          <a:xfrm>
            <a:off x="1863613" y="4094836"/>
            <a:ext cx="1278416" cy="369332"/>
          </a:xfrm>
          <a:prstGeom prst="rect">
            <a:avLst/>
          </a:prstGeom>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a:t>Low Price</a:t>
            </a:r>
          </a:p>
        </p:txBody>
      </p:sp>
      <p:sp>
        <p:nvSpPr>
          <p:cNvPr id="16" name="TextBox 15">
            <a:extLst>
              <a:ext uri="{FF2B5EF4-FFF2-40B4-BE49-F238E27FC236}">
                <a16:creationId xmlns:a16="http://schemas.microsoft.com/office/drawing/2014/main" id="{7D2251C3-D107-4726-8BEE-2A07CBEC6129}"/>
              </a:ext>
            </a:extLst>
          </p:cNvPr>
          <p:cNvSpPr txBox="1"/>
          <p:nvPr/>
        </p:nvSpPr>
        <p:spPr>
          <a:xfrm>
            <a:off x="4720198" y="2018871"/>
            <a:ext cx="2043539" cy="369332"/>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t>High Quality</a:t>
            </a:r>
          </a:p>
        </p:txBody>
      </p:sp>
      <p:sp>
        <p:nvSpPr>
          <p:cNvPr id="17" name="TextBox 16">
            <a:extLst>
              <a:ext uri="{FF2B5EF4-FFF2-40B4-BE49-F238E27FC236}">
                <a16:creationId xmlns:a16="http://schemas.microsoft.com/office/drawing/2014/main" id="{1062D433-870F-4C51-A5B0-3A079C164BCE}"/>
              </a:ext>
            </a:extLst>
          </p:cNvPr>
          <p:cNvSpPr txBox="1"/>
          <p:nvPr/>
        </p:nvSpPr>
        <p:spPr>
          <a:xfrm>
            <a:off x="4726124" y="6161023"/>
            <a:ext cx="2095025" cy="36933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a:t>Low Quality</a:t>
            </a:r>
          </a:p>
        </p:txBody>
      </p:sp>
      <p:grpSp>
        <p:nvGrpSpPr>
          <p:cNvPr id="8" name="Group 7">
            <a:extLst>
              <a:ext uri="{FF2B5EF4-FFF2-40B4-BE49-F238E27FC236}">
                <a16:creationId xmlns:a16="http://schemas.microsoft.com/office/drawing/2014/main" id="{AD40F996-533D-0D67-F69D-1B3771F5891F}"/>
              </a:ext>
            </a:extLst>
          </p:cNvPr>
          <p:cNvGrpSpPr/>
          <p:nvPr/>
        </p:nvGrpSpPr>
        <p:grpSpPr>
          <a:xfrm>
            <a:off x="2738431" y="5028292"/>
            <a:ext cx="802896" cy="1098066"/>
            <a:chOff x="3078242" y="4915022"/>
            <a:chExt cx="802896" cy="1098066"/>
          </a:xfrm>
        </p:grpSpPr>
        <p:pic>
          <p:nvPicPr>
            <p:cNvPr id="11" name="Picture 11">
              <a:extLst>
                <a:ext uri="{FF2B5EF4-FFF2-40B4-BE49-F238E27FC236}">
                  <a16:creationId xmlns:a16="http://schemas.microsoft.com/office/drawing/2014/main" id="{976AE7B3-6078-399D-3155-513D4626D51C}"/>
                </a:ext>
              </a:extLst>
            </p:cNvPr>
            <p:cNvPicPr>
              <a:picLocks noChangeAspect="1"/>
            </p:cNvPicPr>
            <p:nvPr/>
          </p:nvPicPr>
          <p:blipFill>
            <a:blip r:embed="rId2"/>
            <a:stretch>
              <a:fillRect/>
            </a:stretch>
          </p:blipFill>
          <p:spPr>
            <a:xfrm>
              <a:off x="3086290" y="5372157"/>
              <a:ext cx="794326" cy="640931"/>
            </a:xfrm>
            <a:prstGeom prst="rect">
              <a:avLst/>
            </a:prstGeom>
          </p:spPr>
        </p:pic>
        <p:sp>
          <p:nvSpPr>
            <p:cNvPr id="19" name="TextBox 18">
              <a:extLst>
                <a:ext uri="{FF2B5EF4-FFF2-40B4-BE49-F238E27FC236}">
                  <a16:creationId xmlns:a16="http://schemas.microsoft.com/office/drawing/2014/main" id="{C774EED9-B9D1-4FB0-94F4-796ACCA16AFB}"/>
                </a:ext>
              </a:extLst>
            </p:cNvPr>
            <p:cNvSpPr txBox="1"/>
            <p:nvPr/>
          </p:nvSpPr>
          <p:spPr>
            <a:xfrm>
              <a:off x="3078242" y="4915022"/>
              <a:ext cx="802896" cy="461665"/>
            </a:xfrm>
            <a:prstGeom prst="rect">
              <a:avLst/>
            </a:prstGeom>
            <a:solidFill>
              <a:srgbClr val="FF7C80"/>
            </a:solidFill>
          </p:spPr>
          <p:txBody>
            <a:bodyPr wrap="square" lIns="91440" tIns="45720" rIns="91440" bIns="45720" rtlCol="0" anchor="t">
              <a:spAutoFit/>
            </a:bodyPr>
            <a:lstStyle/>
            <a:p>
              <a:r>
                <a:rPr lang="en-US" sz="1200" err="1">
                  <a:solidFill>
                    <a:schemeClr val="bg1">
                      <a:lumMod val="95000"/>
                      <a:lumOff val="5000"/>
                    </a:schemeClr>
                  </a:solidFill>
                </a:rPr>
                <a:t>BarksBar</a:t>
              </a:r>
              <a:endParaRPr lang="en-US" sz="1200">
                <a:solidFill>
                  <a:schemeClr val="bg1">
                    <a:lumMod val="95000"/>
                    <a:lumOff val="5000"/>
                  </a:schemeClr>
                </a:solidFill>
              </a:endParaRPr>
            </a:p>
            <a:p>
              <a:r>
                <a:rPr lang="en-US" sz="1200">
                  <a:solidFill>
                    <a:schemeClr val="bg1">
                      <a:lumMod val="95000"/>
                      <a:lumOff val="5000"/>
                    </a:schemeClr>
                  </a:solidFill>
                </a:rPr>
                <a:t> $19.99</a:t>
              </a:r>
              <a:endParaRPr lang="en-US" sz="1600">
                <a:solidFill>
                  <a:schemeClr val="bg1">
                    <a:lumMod val="95000"/>
                    <a:lumOff val="5000"/>
                  </a:schemeClr>
                </a:solidFill>
              </a:endParaRPr>
            </a:p>
          </p:txBody>
        </p:sp>
      </p:grpSp>
      <p:grpSp>
        <p:nvGrpSpPr>
          <p:cNvPr id="24" name="Group 23">
            <a:extLst>
              <a:ext uri="{FF2B5EF4-FFF2-40B4-BE49-F238E27FC236}">
                <a16:creationId xmlns:a16="http://schemas.microsoft.com/office/drawing/2014/main" id="{14776988-FDDA-B9D2-CBA3-CCA0DD182046}"/>
              </a:ext>
            </a:extLst>
          </p:cNvPr>
          <p:cNvGrpSpPr/>
          <p:nvPr/>
        </p:nvGrpSpPr>
        <p:grpSpPr>
          <a:xfrm>
            <a:off x="6222041" y="2665427"/>
            <a:ext cx="1193127" cy="1236909"/>
            <a:chOff x="5980055" y="2655129"/>
            <a:chExt cx="1193127" cy="1236909"/>
          </a:xfrm>
        </p:grpSpPr>
        <p:pic>
          <p:nvPicPr>
            <p:cNvPr id="9" name="Picture 9" descr="A dog lying on a chair&#10;&#10;Description automatically generated">
              <a:extLst>
                <a:ext uri="{FF2B5EF4-FFF2-40B4-BE49-F238E27FC236}">
                  <a16:creationId xmlns:a16="http://schemas.microsoft.com/office/drawing/2014/main" id="{CA36769A-4A2E-493F-D9D4-9B65C7C495F4}"/>
                </a:ext>
              </a:extLst>
            </p:cNvPr>
            <p:cNvPicPr>
              <a:picLocks noChangeAspect="1"/>
            </p:cNvPicPr>
            <p:nvPr/>
          </p:nvPicPr>
          <p:blipFill rotWithShape="1">
            <a:blip r:embed="rId3"/>
            <a:srcRect r="4132" b="4982"/>
            <a:stretch/>
          </p:blipFill>
          <p:spPr>
            <a:xfrm>
              <a:off x="5980055" y="3113910"/>
              <a:ext cx="1193127" cy="778128"/>
            </a:xfrm>
            <a:prstGeom prst="rect">
              <a:avLst/>
            </a:prstGeom>
          </p:spPr>
        </p:pic>
        <p:sp>
          <p:nvSpPr>
            <p:cNvPr id="21" name="TextBox 20">
              <a:extLst>
                <a:ext uri="{FF2B5EF4-FFF2-40B4-BE49-F238E27FC236}">
                  <a16:creationId xmlns:a16="http://schemas.microsoft.com/office/drawing/2014/main" id="{65DD6417-B284-4391-BABF-22E94EFB748E}"/>
                </a:ext>
              </a:extLst>
            </p:cNvPr>
            <p:cNvSpPr txBox="1"/>
            <p:nvPr/>
          </p:nvSpPr>
          <p:spPr>
            <a:xfrm>
              <a:off x="5982067" y="2655129"/>
              <a:ext cx="1189045" cy="461665"/>
            </a:xfrm>
            <a:prstGeom prst="rect">
              <a:avLst/>
            </a:prstGeom>
            <a:solidFill>
              <a:schemeClr val="accent1">
                <a:lumMod val="60000"/>
                <a:lumOff val="40000"/>
              </a:schemeClr>
            </a:solidFill>
          </p:spPr>
          <p:txBody>
            <a:bodyPr wrap="square" lIns="91440" tIns="45720" rIns="91440" bIns="45720" rtlCol="0" anchor="t">
              <a:spAutoFit/>
            </a:bodyPr>
            <a:lstStyle/>
            <a:p>
              <a:pPr algn="ctr"/>
              <a:r>
                <a:rPr lang="en-US" sz="1200">
                  <a:solidFill>
                    <a:schemeClr val="bg1"/>
                  </a:solidFill>
                </a:rPr>
                <a:t>Pack’n Pet</a:t>
              </a:r>
            </a:p>
            <a:p>
              <a:pPr algn="ctr"/>
              <a:r>
                <a:rPr lang="en-US" sz="1200">
                  <a:solidFill>
                    <a:schemeClr val="bg1"/>
                  </a:solidFill>
                </a:rPr>
                <a:t>$75.00</a:t>
              </a:r>
            </a:p>
          </p:txBody>
        </p:sp>
      </p:grpSp>
      <p:grpSp>
        <p:nvGrpSpPr>
          <p:cNvPr id="18" name="Group 17">
            <a:extLst>
              <a:ext uri="{FF2B5EF4-FFF2-40B4-BE49-F238E27FC236}">
                <a16:creationId xmlns:a16="http://schemas.microsoft.com/office/drawing/2014/main" id="{1E5492FD-E7BA-6A7E-A387-0B09BD85DCCF}"/>
              </a:ext>
            </a:extLst>
          </p:cNvPr>
          <p:cNvGrpSpPr/>
          <p:nvPr/>
        </p:nvGrpSpPr>
        <p:grpSpPr>
          <a:xfrm>
            <a:off x="8215195" y="1961814"/>
            <a:ext cx="888673" cy="1371550"/>
            <a:chOff x="8215195" y="1961814"/>
            <a:chExt cx="888673" cy="1371550"/>
          </a:xfrm>
        </p:grpSpPr>
        <p:pic>
          <p:nvPicPr>
            <p:cNvPr id="13" name="Picture 13">
              <a:extLst>
                <a:ext uri="{FF2B5EF4-FFF2-40B4-BE49-F238E27FC236}">
                  <a16:creationId xmlns:a16="http://schemas.microsoft.com/office/drawing/2014/main" id="{BE82B3B2-7B6F-6C73-C464-D4380851A361}"/>
                </a:ext>
              </a:extLst>
            </p:cNvPr>
            <p:cNvPicPr>
              <a:picLocks noChangeAspect="1"/>
            </p:cNvPicPr>
            <p:nvPr/>
          </p:nvPicPr>
          <p:blipFill>
            <a:blip r:embed="rId4"/>
            <a:stretch>
              <a:fillRect/>
            </a:stretch>
          </p:blipFill>
          <p:spPr>
            <a:xfrm>
              <a:off x="8215195" y="2431973"/>
              <a:ext cx="888283" cy="901391"/>
            </a:xfrm>
            <a:prstGeom prst="rect">
              <a:avLst/>
            </a:prstGeom>
            <a:solidFill>
              <a:srgbClr val="D1E7F6"/>
            </a:solidFill>
          </p:spPr>
        </p:pic>
        <p:sp>
          <p:nvSpPr>
            <p:cNvPr id="22" name="TextBox 21">
              <a:extLst>
                <a:ext uri="{FF2B5EF4-FFF2-40B4-BE49-F238E27FC236}">
                  <a16:creationId xmlns:a16="http://schemas.microsoft.com/office/drawing/2014/main" id="{1CB45312-DDF8-4550-A8E3-CDE844C78E5A}"/>
                </a:ext>
              </a:extLst>
            </p:cNvPr>
            <p:cNvSpPr txBox="1"/>
            <p:nvPr/>
          </p:nvSpPr>
          <p:spPr>
            <a:xfrm>
              <a:off x="8218594" y="1961814"/>
              <a:ext cx="885274" cy="471962"/>
            </a:xfrm>
            <a:prstGeom prst="rect">
              <a:avLst/>
            </a:prstGeom>
            <a:solidFill>
              <a:srgbClr val="D1E7F6"/>
            </a:solidFill>
          </p:spPr>
          <p:txBody>
            <a:bodyPr wrap="square" lIns="91440" tIns="45720" rIns="91440" bIns="45720" rtlCol="0" anchor="t">
              <a:spAutoFit/>
            </a:bodyPr>
            <a:lstStyle/>
            <a:p>
              <a:pPr algn="ctr"/>
              <a:r>
                <a:rPr lang="en-US" sz="1200">
                  <a:solidFill>
                    <a:schemeClr val="bg1">
                      <a:lumMod val="95000"/>
                      <a:lumOff val="5000"/>
                    </a:schemeClr>
                  </a:solidFill>
                </a:rPr>
                <a:t>Carhartt</a:t>
              </a:r>
            </a:p>
            <a:p>
              <a:pPr algn="ctr"/>
              <a:r>
                <a:rPr lang="en-US" sz="1200">
                  <a:solidFill>
                    <a:schemeClr val="bg1">
                      <a:lumMod val="95000"/>
                      <a:lumOff val="5000"/>
                    </a:schemeClr>
                  </a:solidFill>
                </a:rPr>
                <a:t>$119.99</a:t>
              </a:r>
            </a:p>
          </p:txBody>
        </p:sp>
      </p:grpSp>
      <p:grpSp>
        <p:nvGrpSpPr>
          <p:cNvPr id="7" name="Group 6">
            <a:extLst>
              <a:ext uri="{FF2B5EF4-FFF2-40B4-BE49-F238E27FC236}">
                <a16:creationId xmlns:a16="http://schemas.microsoft.com/office/drawing/2014/main" id="{C43E8578-2B58-639F-3D00-1705E0D4D916}"/>
              </a:ext>
            </a:extLst>
          </p:cNvPr>
          <p:cNvGrpSpPr/>
          <p:nvPr/>
        </p:nvGrpSpPr>
        <p:grpSpPr>
          <a:xfrm>
            <a:off x="3784447" y="3902458"/>
            <a:ext cx="752762" cy="1212517"/>
            <a:chOff x="3938906" y="3902458"/>
            <a:chExt cx="752762" cy="1212517"/>
          </a:xfrm>
        </p:grpSpPr>
        <p:pic>
          <p:nvPicPr>
            <p:cNvPr id="12" name="Picture 12">
              <a:extLst>
                <a:ext uri="{FF2B5EF4-FFF2-40B4-BE49-F238E27FC236}">
                  <a16:creationId xmlns:a16="http://schemas.microsoft.com/office/drawing/2014/main" id="{F841483D-92ED-05C4-8838-245367F3CC09}"/>
                </a:ext>
              </a:extLst>
            </p:cNvPr>
            <p:cNvPicPr>
              <a:picLocks noChangeAspect="1"/>
            </p:cNvPicPr>
            <p:nvPr/>
          </p:nvPicPr>
          <p:blipFill>
            <a:blip r:embed="rId5"/>
            <a:stretch>
              <a:fillRect/>
            </a:stretch>
          </p:blipFill>
          <p:spPr>
            <a:xfrm>
              <a:off x="3942703" y="4369563"/>
              <a:ext cx="748965" cy="745412"/>
            </a:xfrm>
            <a:prstGeom prst="rect">
              <a:avLst/>
            </a:prstGeom>
          </p:spPr>
        </p:pic>
        <p:sp>
          <p:nvSpPr>
            <p:cNvPr id="23" name="TextBox 22">
              <a:extLst>
                <a:ext uri="{FF2B5EF4-FFF2-40B4-BE49-F238E27FC236}">
                  <a16:creationId xmlns:a16="http://schemas.microsoft.com/office/drawing/2014/main" id="{B744D560-3575-409D-A89C-DD4521BF7270}"/>
                </a:ext>
              </a:extLst>
            </p:cNvPr>
            <p:cNvSpPr txBox="1"/>
            <p:nvPr/>
          </p:nvSpPr>
          <p:spPr>
            <a:xfrm>
              <a:off x="3938906" y="3902458"/>
              <a:ext cx="751409" cy="461665"/>
            </a:xfrm>
            <a:prstGeom prst="rect">
              <a:avLst/>
            </a:prstGeom>
            <a:solidFill>
              <a:schemeClr val="accent4"/>
            </a:solidFill>
          </p:spPr>
          <p:txBody>
            <a:bodyPr wrap="square" lIns="91440" tIns="45720" rIns="91440" bIns="45720" rtlCol="0" anchor="t">
              <a:spAutoFit/>
            </a:bodyPr>
            <a:lstStyle/>
            <a:p>
              <a:pPr algn="ctr"/>
              <a:r>
                <a:rPr lang="en-US" sz="1200">
                  <a:solidFill>
                    <a:schemeClr val="bg1">
                      <a:lumMod val="95000"/>
                      <a:lumOff val="5000"/>
                    </a:schemeClr>
                  </a:solidFill>
                </a:rPr>
                <a:t>PetSafe</a:t>
              </a:r>
            </a:p>
            <a:p>
              <a:pPr algn="ctr"/>
              <a:r>
                <a:rPr lang="en-US" sz="1200">
                  <a:solidFill>
                    <a:schemeClr val="bg1">
                      <a:lumMod val="95000"/>
                      <a:lumOff val="5000"/>
                    </a:schemeClr>
                  </a:solidFill>
                </a:rPr>
                <a:t>$42.95</a:t>
              </a:r>
            </a:p>
          </p:txBody>
        </p:sp>
      </p:grpSp>
      <p:grpSp>
        <p:nvGrpSpPr>
          <p:cNvPr id="6" name="Group 5">
            <a:extLst>
              <a:ext uri="{FF2B5EF4-FFF2-40B4-BE49-F238E27FC236}">
                <a16:creationId xmlns:a16="http://schemas.microsoft.com/office/drawing/2014/main" id="{52EE1427-F2A1-E0A2-468E-8B7E1E4D9C1B}"/>
              </a:ext>
            </a:extLst>
          </p:cNvPr>
          <p:cNvGrpSpPr/>
          <p:nvPr/>
        </p:nvGrpSpPr>
        <p:grpSpPr>
          <a:xfrm>
            <a:off x="4819783" y="3524450"/>
            <a:ext cx="949316" cy="1280917"/>
            <a:chOff x="4691067" y="3637720"/>
            <a:chExt cx="949316" cy="1280917"/>
          </a:xfrm>
        </p:grpSpPr>
        <p:sp>
          <p:nvSpPr>
            <p:cNvPr id="20" name="TextBox 19">
              <a:extLst>
                <a:ext uri="{FF2B5EF4-FFF2-40B4-BE49-F238E27FC236}">
                  <a16:creationId xmlns:a16="http://schemas.microsoft.com/office/drawing/2014/main" id="{27C0A446-88DC-4E5A-95B9-C96F81B284FE}"/>
                </a:ext>
              </a:extLst>
            </p:cNvPr>
            <p:cNvSpPr txBox="1"/>
            <p:nvPr/>
          </p:nvSpPr>
          <p:spPr>
            <a:xfrm>
              <a:off x="4691067" y="3637720"/>
              <a:ext cx="947058" cy="461665"/>
            </a:xfrm>
            <a:prstGeom prst="rect">
              <a:avLst/>
            </a:prstGeom>
            <a:solidFill>
              <a:srgbClr val="92D050"/>
            </a:solidFill>
            <a:ln>
              <a:noFill/>
            </a:ln>
          </p:spPr>
          <p:txBody>
            <a:bodyPr wrap="square" lIns="91440" tIns="45720" rIns="91440" bIns="45720" rtlCol="0" anchor="t">
              <a:spAutoFit/>
            </a:bodyPr>
            <a:lstStyle/>
            <a:p>
              <a:pPr algn="ctr"/>
              <a:r>
                <a:rPr lang="en-US" sz="1200">
                  <a:solidFill>
                    <a:schemeClr val="accent2">
                      <a:lumMod val="50000"/>
                    </a:schemeClr>
                  </a:solidFill>
                </a:rPr>
                <a:t>PlushPaws $46.00</a:t>
              </a:r>
            </a:p>
          </p:txBody>
        </p:sp>
        <p:pic>
          <p:nvPicPr>
            <p:cNvPr id="10" name="Picture 10">
              <a:extLst>
                <a:ext uri="{FF2B5EF4-FFF2-40B4-BE49-F238E27FC236}">
                  <a16:creationId xmlns:a16="http://schemas.microsoft.com/office/drawing/2014/main" id="{65377782-6C17-02E2-8A70-68765B34917D}"/>
                </a:ext>
              </a:extLst>
            </p:cNvPr>
            <p:cNvPicPr>
              <a:picLocks noChangeAspect="1"/>
            </p:cNvPicPr>
            <p:nvPr/>
          </p:nvPicPr>
          <p:blipFill rotWithShape="1">
            <a:blip r:embed="rId6"/>
            <a:srcRect l="-1891" t="7395" r="9285" b="10497"/>
            <a:stretch/>
          </p:blipFill>
          <p:spPr>
            <a:xfrm>
              <a:off x="4697601" y="4089991"/>
              <a:ext cx="942782" cy="828646"/>
            </a:xfrm>
            <a:prstGeom prst="rect">
              <a:avLst/>
            </a:prstGeom>
          </p:spPr>
        </p:pic>
      </p:grpSp>
      <p:pic>
        <p:nvPicPr>
          <p:cNvPr id="29" name="Graphic 8" descr="Paw prints outline">
            <a:extLst>
              <a:ext uri="{FF2B5EF4-FFF2-40B4-BE49-F238E27FC236}">
                <a16:creationId xmlns:a16="http://schemas.microsoft.com/office/drawing/2014/main" id="{1A5C113C-1C11-7E13-5145-E3F6F3487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9720000" flipH="1" flipV="1">
            <a:off x="7110786" y="2302859"/>
            <a:ext cx="608823" cy="613971"/>
          </a:xfrm>
          <a:prstGeom prst="rect">
            <a:avLst/>
          </a:prstGeom>
        </p:spPr>
      </p:pic>
    </p:spTree>
    <p:extLst>
      <p:ext uri="{BB962C8B-B14F-4D97-AF65-F5344CB8AC3E}">
        <p14:creationId xmlns:p14="http://schemas.microsoft.com/office/powerpoint/2010/main" val="398119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6667-31DE-5DE2-FABC-E85B67E14B5A}"/>
              </a:ext>
            </a:extLst>
          </p:cNvPr>
          <p:cNvSpPr>
            <a:spLocks noGrp="1"/>
          </p:cNvSpPr>
          <p:nvPr>
            <p:ph type="title"/>
          </p:nvPr>
        </p:nvSpPr>
        <p:spPr>
          <a:xfrm>
            <a:off x="810000" y="447188"/>
            <a:ext cx="10571998" cy="970450"/>
          </a:xfrm>
        </p:spPr>
        <p:txBody>
          <a:bodyPr>
            <a:normAutofit/>
          </a:bodyPr>
          <a:lstStyle/>
          <a:p>
            <a:r>
              <a:rPr lang="en-US"/>
              <a:t>Business Model</a:t>
            </a:r>
          </a:p>
        </p:txBody>
      </p:sp>
      <p:sp>
        <p:nvSpPr>
          <p:cNvPr id="4" name="Slide Number Placeholder 3">
            <a:extLst>
              <a:ext uri="{FF2B5EF4-FFF2-40B4-BE49-F238E27FC236}">
                <a16:creationId xmlns:a16="http://schemas.microsoft.com/office/drawing/2014/main" id="{C70B8EF7-BD19-B8C7-1C7A-24670AAFAFE5}"/>
              </a:ext>
            </a:extLst>
          </p:cNvPr>
          <p:cNvSpPr>
            <a:spLocks noGrp="1"/>
          </p:cNvSpPr>
          <p:nvPr>
            <p:ph type="sldNum" sz="quarter" idx="12"/>
          </p:nvPr>
        </p:nvSpPr>
        <p:spPr>
          <a:xfrm>
            <a:off x="10317045" y="6129338"/>
            <a:ext cx="1062155" cy="490599"/>
          </a:xfrm>
        </p:spPr>
        <p:txBody>
          <a:bodyPr>
            <a:normAutofit/>
          </a:bodyPr>
          <a:lstStyle/>
          <a:p>
            <a:pPr>
              <a:spcAft>
                <a:spcPts val="600"/>
              </a:spcAft>
            </a:pPr>
            <a:fld id="{1CD6F3AC-EEF3-47AB-A6D2-DF852002D0AF}" type="slidenum">
              <a:rPr lang="en-US" smtClean="0"/>
              <a:pPr>
                <a:spcAft>
                  <a:spcPts val="600"/>
                </a:spcAft>
              </a:pPr>
              <a:t>13</a:t>
            </a:fld>
            <a:endParaRPr lang="en-US"/>
          </a:p>
        </p:txBody>
      </p:sp>
      <p:pic>
        <p:nvPicPr>
          <p:cNvPr id="5" name="Picture 5" descr="A picture containing diagram&#10;&#10;Description automatically generated">
            <a:extLst>
              <a:ext uri="{FF2B5EF4-FFF2-40B4-BE49-F238E27FC236}">
                <a16:creationId xmlns:a16="http://schemas.microsoft.com/office/drawing/2014/main" id="{D20FBD78-3A7D-A345-5257-D468EB9074F6}"/>
              </a:ext>
            </a:extLst>
          </p:cNvPr>
          <p:cNvPicPr>
            <a:picLocks noChangeAspect="1"/>
          </p:cNvPicPr>
          <p:nvPr/>
        </p:nvPicPr>
        <p:blipFill>
          <a:blip r:embed="rId2"/>
          <a:stretch>
            <a:fillRect/>
          </a:stretch>
        </p:blipFill>
        <p:spPr>
          <a:xfrm>
            <a:off x="2025110" y="1881037"/>
            <a:ext cx="8160755" cy="4880903"/>
          </a:xfrm>
          <a:prstGeom prst="roundRect">
            <a:avLst>
              <a:gd name="adj" fmla="val 3876"/>
            </a:avLst>
          </a:prstGeom>
          <a:ln>
            <a:solidFill>
              <a:schemeClr val="accent1"/>
            </a:solidFill>
          </a:ln>
          <a:effectLst/>
        </p:spPr>
      </p:pic>
      <p:sp>
        <p:nvSpPr>
          <p:cNvPr id="7" name="TextBox 6">
            <a:extLst>
              <a:ext uri="{FF2B5EF4-FFF2-40B4-BE49-F238E27FC236}">
                <a16:creationId xmlns:a16="http://schemas.microsoft.com/office/drawing/2014/main" id="{2914BEE4-47A1-E064-F327-F50888351B5C}"/>
              </a:ext>
            </a:extLst>
          </p:cNvPr>
          <p:cNvSpPr txBox="1"/>
          <p:nvPr/>
        </p:nvSpPr>
        <p:spPr>
          <a:xfrm>
            <a:off x="2129868" y="2301340"/>
            <a:ext cx="1430631"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-Ecommerce engines</a:t>
            </a:r>
            <a:br>
              <a:rPr lang="en-US" sz="1400"/>
            </a:br>
            <a:endParaRPr lang="en-US" sz="1400">
              <a:solidFill>
                <a:schemeClr val="bg1"/>
              </a:solidFill>
            </a:endParaRPr>
          </a:p>
          <a:p>
            <a:r>
              <a:rPr lang="en-US" sz="1400">
                <a:solidFill>
                  <a:schemeClr val="bg1"/>
                </a:solidFill>
              </a:rPr>
              <a:t>-Pet stores/buyers</a:t>
            </a:r>
          </a:p>
          <a:p>
            <a:br>
              <a:rPr lang="en-US" sz="1400"/>
            </a:br>
            <a:r>
              <a:rPr lang="en-US" sz="1400">
                <a:solidFill>
                  <a:schemeClr val="bg1"/>
                </a:solidFill>
              </a:rPr>
              <a:t>-Investors</a:t>
            </a:r>
          </a:p>
          <a:p>
            <a:br>
              <a:rPr lang="en-US" sz="1400"/>
            </a:br>
            <a:r>
              <a:rPr lang="en-US" sz="1400">
                <a:solidFill>
                  <a:schemeClr val="bg1"/>
                </a:solidFill>
              </a:rPr>
              <a:t>-Manufacturer</a:t>
            </a:r>
          </a:p>
          <a:p>
            <a:endParaRPr lang="en-US" sz="1400">
              <a:solidFill>
                <a:schemeClr val="bg1"/>
              </a:solidFill>
            </a:endParaRPr>
          </a:p>
          <a:p>
            <a:r>
              <a:rPr lang="en-US" sz="1400">
                <a:solidFill>
                  <a:schemeClr val="bg1"/>
                </a:solidFill>
              </a:rPr>
              <a:t>-</a:t>
            </a:r>
            <a:r>
              <a:rPr lang="en-US" sz="1400">
                <a:solidFill>
                  <a:srgbClr val="0070C0"/>
                </a:solidFill>
              </a:rPr>
              <a:t>Strategic alliances with shelters/orgs</a:t>
            </a:r>
            <a:r>
              <a:rPr lang="en-US" sz="1400">
                <a:solidFill>
                  <a:schemeClr val="bg1"/>
                </a:solidFill>
              </a:rPr>
              <a:t> </a:t>
            </a:r>
          </a:p>
          <a:p>
            <a:endParaRPr lang="en-US" sz="1200">
              <a:solidFill>
                <a:schemeClr val="bg1"/>
              </a:solidFill>
            </a:endParaRPr>
          </a:p>
        </p:txBody>
      </p:sp>
      <p:sp>
        <p:nvSpPr>
          <p:cNvPr id="8" name="TextBox 7">
            <a:extLst>
              <a:ext uri="{FF2B5EF4-FFF2-40B4-BE49-F238E27FC236}">
                <a16:creationId xmlns:a16="http://schemas.microsoft.com/office/drawing/2014/main" id="{08708813-801C-A556-5896-717EED94E134}"/>
              </a:ext>
            </a:extLst>
          </p:cNvPr>
          <p:cNvSpPr txBox="1"/>
          <p:nvPr/>
        </p:nvSpPr>
        <p:spPr>
          <a:xfrm>
            <a:off x="5295900" y="2203500"/>
            <a:ext cx="1622612" cy="31008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50">
                <a:solidFill>
                  <a:schemeClr val="bg1"/>
                </a:solidFill>
                <a:cs typeface="Arial"/>
              </a:rPr>
              <a:t>- Interchangeable, washable, liners</a:t>
            </a:r>
            <a:br>
              <a:rPr lang="en-US" sz="1150">
                <a:cs typeface="Arial"/>
              </a:rPr>
            </a:br>
            <a:r>
              <a:rPr lang="en-US" sz="1150">
                <a:solidFill>
                  <a:schemeClr val="bg1"/>
                </a:solidFill>
                <a:cs typeface="Arial"/>
              </a:rPr>
              <a:t> ​-</a:t>
            </a:r>
            <a:r>
              <a:rPr lang="en-US" sz="1150">
                <a:solidFill>
                  <a:srgbClr val="FF0000"/>
                </a:solidFill>
                <a:cs typeface="Arial"/>
              </a:rPr>
              <a:t> </a:t>
            </a:r>
            <a:r>
              <a:rPr lang="en-US" sz="1150">
                <a:solidFill>
                  <a:srgbClr val="0070C0"/>
                </a:solidFill>
                <a:cs typeface="Arial"/>
              </a:rPr>
              <a:t>Additional comfort compared to solutions (additional padding)​</a:t>
            </a:r>
          </a:p>
          <a:p>
            <a:r>
              <a:rPr lang="en-US" sz="1150">
                <a:solidFill>
                  <a:schemeClr val="bg1"/>
                </a:solidFill>
                <a:cs typeface="Arial"/>
              </a:rPr>
              <a:t>- Platform between the captain’s chairs</a:t>
            </a:r>
            <a:br>
              <a:rPr lang="en-US" sz="1150">
                <a:cs typeface="Arial"/>
              </a:rPr>
            </a:br>
            <a:r>
              <a:rPr lang="en-US" sz="1150">
                <a:solidFill>
                  <a:schemeClr val="bg1"/>
                </a:solidFill>
                <a:cs typeface="Arial"/>
              </a:rPr>
              <a:t>​- </a:t>
            </a:r>
            <a:r>
              <a:rPr lang="en-US" sz="1150">
                <a:solidFill>
                  <a:srgbClr val="0070C0"/>
                </a:solidFill>
                <a:cs typeface="Arial"/>
              </a:rPr>
              <a:t>Easier and cleaner pet transport  ​</a:t>
            </a:r>
          </a:p>
          <a:p>
            <a:r>
              <a:rPr lang="en-US" sz="1150">
                <a:solidFill>
                  <a:schemeClr val="bg1"/>
                </a:solidFill>
                <a:cs typeface="Arial"/>
              </a:rPr>
              <a:t>- Provides flexibility to pet owners and pets </a:t>
            </a:r>
            <a:br>
              <a:rPr lang="en-US" sz="1150">
                <a:cs typeface="Arial"/>
              </a:rPr>
            </a:br>
            <a:r>
              <a:rPr lang="en-US" sz="1150" i="1">
                <a:solidFill>
                  <a:srgbClr val="0070C0"/>
                </a:solidFill>
                <a:cs typeface="Arial"/>
              </a:rPr>
              <a:t>Works in ANY car, only need to purchase one</a:t>
            </a:r>
            <a:r>
              <a:rPr lang="en-US" sz="1150">
                <a:solidFill>
                  <a:srgbClr val="0070C0"/>
                </a:solidFill>
                <a:cs typeface="Arial"/>
              </a:rPr>
              <a:t> </a:t>
            </a:r>
          </a:p>
        </p:txBody>
      </p:sp>
      <p:sp>
        <p:nvSpPr>
          <p:cNvPr id="10" name="TextBox 9">
            <a:extLst>
              <a:ext uri="{FF2B5EF4-FFF2-40B4-BE49-F238E27FC236}">
                <a16:creationId xmlns:a16="http://schemas.microsoft.com/office/drawing/2014/main" id="{36885699-31B7-8A48-87E8-4F688545B3C5}"/>
              </a:ext>
            </a:extLst>
          </p:cNvPr>
          <p:cNvSpPr txBox="1"/>
          <p:nvPr/>
        </p:nvSpPr>
        <p:spPr>
          <a:xfrm>
            <a:off x="6999195" y="4029635"/>
            <a:ext cx="142090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a:t>
            </a:r>
            <a:r>
              <a:rPr lang="en-US" sz="1400">
                <a:solidFill>
                  <a:srgbClr val="0070C0"/>
                </a:solidFill>
              </a:rPr>
              <a:t> ecommerce</a:t>
            </a:r>
          </a:p>
          <a:p>
            <a:r>
              <a:rPr lang="en-US" sz="1400">
                <a:solidFill>
                  <a:srgbClr val="0070C0"/>
                </a:solidFill>
              </a:rPr>
              <a:t>- pet stores</a:t>
            </a:r>
          </a:p>
          <a:p>
            <a:r>
              <a:rPr lang="en-US" sz="1400">
                <a:solidFill>
                  <a:srgbClr val="0070C0"/>
                </a:solidFill>
              </a:rPr>
              <a:t>- pop-ups</a:t>
            </a:r>
          </a:p>
          <a:p>
            <a:endParaRPr lang="en-US">
              <a:solidFill>
                <a:schemeClr val="bg1"/>
              </a:solidFill>
            </a:endParaRPr>
          </a:p>
        </p:txBody>
      </p:sp>
      <p:sp>
        <p:nvSpPr>
          <p:cNvPr id="11" name="TextBox 10">
            <a:extLst>
              <a:ext uri="{FF2B5EF4-FFF2-40B4-BE49-F238E27FC236}">
                <a16:creationId xmlns:a16="http://schemas.microsoft.com/office/drawing/2014/main" id="{3775F866-C9A1-B2BC-F4CD-184092DBE243}"/>
              </a:ext>
            </a:extLst>
          </p:cNvPr>
          <p:cNvSpPr txBox="1"/>
          <p:nvPr/>
        </p:nvSpPr>
        <p:spPr>
          <a:xfrm>
            <a:off x="6923925" y="2089961"/>
            <a:ext cx="164481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800"/>
          </a:p>
          <a:p>
            <a:r>
              <a:rPr lang="en-US" sz="1000">
                <a:solidFill>
                  <a:schemeClr val="bg1"/>
                </a:solidFill>
              </a:rPr>
              <a:t>- offer guarantee/warranty </a:t>
            </a:r>
          </a:p>
          <a:p>
            <a:r>
              <a:rPr lang="en-US" sz="1000">
                <a:solidFill>
                  <a:schemeClr val="bg1"/>
                </a:solidFill>
              </a:rPr>
              <a:t>- offer other products/features/</a:t>
            </a:r>
            <a:br>
              <a:rPr lang="en-US" sz="1000"/>
            </a:br>
            <a:r>
              <a:rPr lang="en-US" sz="1000">
                <a:solidFill>
                  <a:schemeClr val="bg1"/>
                </a:solidFill>
              </a:rPr>
              <a:t>add-ons</a:t>
            </a:r>
          </a:p>
          <a:p>
            <a:r>
              <a:rPr lang="en-US" sz="1000">
                <a:solidFill>
                  <a:schemeClr val="bg1"/>
                </a:solidFill>
              </a:rPr>
              <a:t>- customer service </a:t>
            </a:r>
          </a:p>
          <a:p>
            <a:r>
              <a:rPr lang="en-US" sz="1000">
                <a:solidFill>
                  <a:schemeClr val="bg1"/>
                </a:solidFill>
              </a:rPr>
              <a:t>- loyalty program once we extend the brand/product line</a:t>
            </a:r>
          </a:p>
        </p:txBody>
      </p:sp>
      <p:sp>
        <p:nvSpPr>
          <p:cNvPr id="12" name="TextBox 11">
            <a:extLst>
              <a:ext uri="{FF2B5EF4-FFF2-40B4-BE49-F238E27FC236}">
                <a16:creationId xmlns:a16="http://schemas.microsoft.com/office/drawing/2014/main" id="{A64DCB34-B450-527B-F88D-804D324EFF2F}"/>
              </a:ext>
            </a:extLst>
          </p:cNvPr>
          <p:cNvSpPr txBox="1"/>
          <p:nvPr/>
        </p:nvSpPr>
        <p:spPr>
          <a:xfrm>
            <a:off x="8523195" y="2089960"/>
            <a:ext cx="1544170" cy="25391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900"/>
            </a:br>
            <a:endParaRPr lang="en-US" sz="1200">
              <a:solidFill>
                <a:schemeClr val="bg1"/>
              </a:solidFill>
            </a:endParaRPr>
          </a:p>
          <a:p>
            <a:r>
              <a:rPr lang="en-US" sz="1200" b="1">
                <a:solidFill>
                  <a:srgbClr val="0070C0"/>
                </a:solidFill>
              </a:rPr>
              <a:t>On-the-go, apartment-dwelling pet lover </a:t>
            </a:r>
          </a:p>
          <a:p>
            <a:r>
              <a:rPr lang="en-US" sz="1200">
                <a:solidFill>
                  <a:srgbClr val="0070C0"/>
                </a:solidFill>
              </a:rPr>
              <a:t> - go to the dog park often</a:t>
            </a:r>
            <a:br>
              <a:rPr lang="en-US" sz="1200">
                <a:solidFill>
                  <a:srgbClr val="0070C0"/>
                </a:solidFill>
              </a:rPr>
            </a:br>
            <a:endParaRPr lang="en-US" sz="1200">
              <a:solidFill>
                <a:srgbClr val="0070C0"/>
              </a:solidFill>
            </a:endParaRPr>
          </a:p>
          <a:p>
            <a:r>
              <a:rPr lang="en-US" sz="1200" b="1">
                <a:solidFill>
                  <a:srgbClr val="0070C0"/>
                </a:solidFill>
              </a:rPr>
              <a:t>Frequent traveling pet-centric family </a:t>
            </a:r>
          </a:p>
          <a:p>
            <a:r>
              <a:rPr lang="en-US" sz="1200">
                <a:solidFill>
                  <a:srgbClr val="0070C0"/>
                </a:solidFill>
              </a:rPr>
              <a:t> - go on lots of road trips</a:t>
            </a:r>
          </a:p>
          <a:p>
            <a:endParaRPr lang="en-US">
              <a:solidFill>
                <a:srgbClr val="0070C0"/>
              </a:solidFill>
            </a:endParaRPr>
          </a:p>
        </p:txBody>
      </p:sp>
      <p:sp>
        <p:nvSpPr>
          <p:cNvPr id="13" name="TextBox 12">
            <a:extLst>
              <a:ext uri="{FF2B5EF4-FFF2-40B4-BE49-F238E27FC236}">
                <a16:creationId xmlns:a16="http://schemas.microsoft.com/office/drawing/2014/main" id="{4C6CDB3F-2627-7338-F187-346DDA18081A}"/>
              </a:ext>
            </a:extLst>
          </p:cNvPr>
          <p:cNvSpPr txBox="1"/>
          <p:nvPr/>
        </p:nvSpPr>
        <p:spPr>
          <a:xfrm>
            <a:off x="6293224" y="5688105"/>
            <a:ext cx="142090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solidFill>
              </a:rPr>
              <a:t>- direct sales</a:t>
            </a:r>
          </a:p>
          <a:p>
            <a:endParaRPr lang="en-US">
              <a:solidFill>
                <a:schemeClr val="bg1"/>
              </a:solidFill>
            </a:endParaRPr>
          </a:p>
        </p:txBody>
      </p:sp>
      <p:sp>
        <p:nvSpPr>
          <p:cNvPr id="14" name="TextBox 13">
            <a:extLst>
              <a:ext uri="{FF2B5EF4-FFF2-40B4-BE49-F238E27FC236}">
                <a16:creationId xmlns:a16="http://schemas.microsoft.com/office/drawing/2014/main" id="{4E82E9DF-A700-5C1B-3CCC-2CCC0A0526BC}"/>
              </a:ext>
            </a:extLst>
          </p:cNvPr>
          <p:cNvSpPr txBox="1"/>
          <p:nvPr/>
        </p:nvSpPr>
        <p:spPr>
          <a:xfrm>
            <a:off x="3783106" y="4096869"/>
            <a:ext cx="1420906"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entury Gothic" panose="020B0502020202020204" pitchFamily="34" charset="0"/>
              <a:buChar char="−"/>
            </a:pPr>
            <a:r>
              <a:rPr lang="en-US" sz="1400">
                <a:solidFill>
                  <a:schemeClr val="bg1"/>
                </a:solidFill>
              </a:rPr>
              <a:t>Patent</a:t>
            </a:r>
          </a:p>
          <a:p>
            <a:pPr marL="285750" indent="-285750">
              <a:buFont typeface="Century Gothic" panose="020B0502020202020204" pitchFamily="34" charset="0"/>
              <a:buChar char="−"/>
            </a:pPr>
            <a:r>
              <a:rPr lang="en-US" sz="1400">
                <a:solidFill>
                  <a:schemeClr val="bg1"/>
                </a:solidFill>
              </a:rPr>
              <a:t>Capital</a:t>
            </a:r>
          </a:p>
          <a:p>
            <a:pPr marL="285750" indent="-285750">
              <a:buFont typeface="Century Gothic" panose="020B0502020202020204" pitchFamily="34" charset="0"/>
              <a:buChar char="−"/>
            </a:pPr>
            <a:r>
              <a:rPr lang="en-US" sz="1400">
                <a:solidFill>
                  <a:schemeClr val="bg1"/>
                </a:solidFill>
              </a:rPr>
              <a:t>Distribution</a:t>
            </a:r>
          </a:p>
          <a:p>
            <a:pPr marL="285750" indent="-285750">
              <a:buFont typeface="Century Gothic" panose="020B0502020202020204" pitchFamily="34" charset="0"/>
              <a:buChar char="−"/>
            </a:pPr>
            <a:r>
              <a:rPr lang="en-US" sz="1400">
                <a:solidFill>
                  <a:schemeClr val="bg1"/>
                </a:solidFill>
              </a:rPr>
              <a:t>Suppliers </a:t>
            </a:r>
          </a:p>
          <a:p>
            <a:endParaRPr lang="en-US">
              <a:solidFill>
                <a:schemeClr val="bg1"/>
              </a:solidFill>
            </a:endParaRPr>
          </a:p>
        </p:txBody>
      </p:sp>
      <p:sp>
        <p:nvSpPr>
          <p:cNvPr id="15" name="TextBox 14">
            <a:extLst>
              <a:ext uri="{FF2B5EF4-FFF2-40B4-BE49-F238E27FC236}">
                <a16:creationId xmlns:a16="http://schemas.microsoft.com/office/drawing/2014/main" id="{15E31E88-1162-F907-8346-333D7E2F1E27}"/>
              </a:ext>
            </a:extLst>
          </p:cNvPr>
          <p:cNvSpPr txBox="1"/>
          <p:nvPr/>
        </p:nvSpPr>
        <p:spPr>
          <a:xfrm>
            <a:off x="3701862" y="2296265"/>
            <a:ext cx="150251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r>
              <a:rPr lang="en-US" sz="1200">
                <a:solidFill>
                  <a:schemeClr val="bg1"/>
                </a:solidFill>
              </a:rPr>
              <a:t>- Gain feedback often on product in startup stage </a:t>
            </a:r>
            <a:endParaRPr lang="en-US">
              <a:solidFill>
                <a:schemeClr val="bg1"/>
              </a:solidFill>
            </a:endParaRPr>
          </a:p>
          <a:p>
            <a:pPr>
              <a:spcBef>
                <a:spcPct val="0"/>
              </a:spcBef>
            </a:pPr>
            <a:endParaRPr lang="en-US" sz="1200">
              <a:solidFill>
                <a:schemeClr val="bg1"/>
              </a:solidFill>
            </a:endParaRPr>
          </a:p>
          <a:p>
            <a:pPr>
              <a:spcBef>
                <a:spcPct val="0"/>
              </a:spcBef>
            </a:pPr>
            <a:r>
              <a:rPr lang="en-US" sz="1200">
                <a:solidFill>
                  <a:schemeClr val="bg1"/>
                </a:solidFill>
              </a:rPr>
              <a:t>- Gather data </a:t>
            </a:r>
          </a:p>
          <a:p>
            <a:pPr>
              <a:spcBef>
                <a:spcPct val="0"/>
              </a:spcBef>
            </a:pPr>
            <a:endParaRPr lang="en-US" sz="1200">
              <a:solidFill>
                <a:schemeClr val="bg1"/>
              </a:solidFill>
            </a:endParaRPr>
          </a:p>
          <a:p>
            <a:pPr>
              <a:spcBef>
                <a:spcPct val="0"/>
              </a:spcBef>
            </a:pPr>
            <a:r>
              <a:rPr lang="en-US" sz="1200">
                <a:solidFill>
                  <a:schemeClr val="bg1"/>
                </a:solidFill>
              </a:rPr>
              <a:t>- Conduct trials</a:t>
            </a:r>
          </a:p>
        </p:txBody>
      </p:sp>
      <p:sp>
        <p:nvSpPr>
          <p:cNvPr id="16" name="TextBox 15">
            <a:extLst>
              <a:ext uri="{FF2B5EF4-FFF2-40B4-BE49-F238E27FC236}">
                <a16:creationId xmlns:a16="http://schemas.microsoft.com/office/drawing/2014/main" id="{3B8576B6-60CF-6332-F7DF-0B284BC9056E}"/>
              </a:ext>
            </a:extLst>
          </p:cNvPr>
          <p:cNvSpPr txBox="1"/>
          <p:nvPr/>
        </p:nvSpPr>
        <p:spPr>
          <a:xfrm>
            <a:off x="2136264" y="5558708"/>
            <a:ext cx="3959565" cy="1408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50">
                <a:solidFill>
                  <a:schemeClr val="bg1"/>
                </a:solidFill>
              </a:rPr>
              <a:t>We have both fixed and variable expenses. The most expensive part of the product is the COGM. Initial website development and marketing efforts are also considerable expenses but do not depend on sales.</a:t>
            </a:r>
          </a:p>
          <a:p>
            <a:endParaRPr lang="en-US">
              <a:solidFill>
                <a:schemeClr val="bg1"/>
              </a:solidFill>
            </a:endParaRPr>
          </a:p>
        </p:txBody>
      </p:sp>
      <p:pic>
        <p:nvPicPr>
          <p:cNvPr id="6" name="Picture 8">
            <a:extLst>
              <a:ext uri="{FF2B5EF4-FFF2-40B4-BE49-F238E27FC236}">
                <a16:creationId xmlns:a16="http://schemas.microsoft.com/office/drawing/2014/main" id="{27ED2162-8077-FB22-4089-731F3407A0D5}"/>
              </a:ext>
            </a:extLst>
          </p:cNvPr>
          <p:cNvPicPr>
            <a:picLocks noChangeAspect="1"/>
          </p:cNvPicPr>
          <p:nvPr/>
        </p:nvPicPr>
        <p:blipFill>
          <a:blip r:embed="rId3"/>
          <a:stretch>
            <a:fillRect/>
          </a:stretch>
        </p:blipFill>
        <p:spPr>
          <a:xfrm>
            <a:off x="128498" y="2299478"/>
            <a:ext cx="1727260" cy="1153065"/>
          </a:xfrm>
          <a:prstGeom prst="rect">
            <a:avLst/>
          </a:prstGeom>
        </p:spPr>
      </p:pic>
      <p:pic>
        <p:nvPicPr>
          <p:cNvPr id="9" name="Picture 16" descr="A picture containing cat, indoor, laying, bed&#10;&#10;Description automatically generated">
            <a:extLst>
              <a:ext uri="{FF2B5EF4-FFF2-40B4-BE49-F238E27FC236}">
                <a16:creationId xmlns:a16="http://schemas.microsoft.com/office/drawing/2014/main" id="{410A91D2-3845-2E5B-19DC-17EC3526202F}"/>
              </a:ext>
            </a:extLst>
          </p:cNvPr>
          <p:cNvPicPr>
            <a:picLocks noChangeAspect="1"/>
          </p:cNvPicPr>
          <p:nvPr/>
        </p:nvPicPr>
        <p:blipFill>
          <a:blip r:embed="rId4"/>
          <a:stretch>
            <a:fillRect/>
          </a:stretch>
        </p:blipFill>
        <p:spPr>
          <a:xfrm>
            <a:off x="127599" y="3836957"/>
            <a:ext cx="1727260" cy="1153065"/>
          </a:xfrm>
          <a:prstGeom prst="rect">
            <a:avLst/>
          </a:prstGeom>
        </p:spPr>
      </p:pic>
      <p:pic>
        <p:nvPicPr>
          <p:cNvPr id="17" name="Picture 17" descr="Woman wearing hat, outer jacket, and backpack, perching in rear of car with open hatch, hugging dog sitting beside her">
            <a:extLst>
              <a:ext uri="{FF2B5EF4-FFF2-40B4-BE49-F238E27FC236}">
                <a16:creationId xmlns:a16="http://schemas.microsoft.com/office/drawing/2014/main" id="{3DD1D754-73C3-221E-A728-40DE61501981}"/>
              </a:ext>
            </a:extLst>
          </p:cNvPr>
          <p:cNvPicPr>
            <a:picLocks noChangeAspect="1"/>
          </p:cNvPicPr>
          <p:nvPr/>
        </p:nvPicPr>
        <p:blipFill>
          <a:blip r:embed="rId5"/>
          <a:stretch>
            <a:fillRect/>
          </a:stretch>
        </p:blipFill>
        <p:spPr>
          <a:xfrm>
            <a:off x="123645" y="5404449"/>
            <a:ext cx="1736785" cy="1153064"/>
          </a:xfrm>
          <a:prstGeom prst="rect">
            <a:avLst/>
          </a:prstGeom>
        </p:spPr>
      </p:pic>
    </p:spTree>
    <p:extLst>
      <p:ext uri="{BB962C8B-B14F-4D97-AF65-F5344CB8AC3E}">
        <p14:creationId xmlns:p14="http://schemas.microsoft.com/office/powerpoint/2010/main" val="2216046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EE71-D9DA-D631-8BCE-D946E9FEF367}"/>
              </a:ext>
            </a:extLst>
          </p:cNvPr>
          <p:cNvSpPr>
            <a:spLocks noGrp="1"/>
          </p:cNvSpPr>
          <p:nvPr>
            <p:ph type="title"/>
          </p:nvPr>
        </p:nvSpPr>
        <p:spPr/>
        <p:txBody>
          <a:bodyPr/>
          <a:lstStyle/>
          <a:p>
            <a:r>
              <a:rPr lang="en-US"/>
              <a:t>Marketing Plan</a:t>
            </a:r>
          </a:p>
        </p:txBody>
      </p:sp>
      <p:sp>
        <p:nvSpPr>
          <p:cNvPr id="3" name="Content Placeholder 2">
            <a:extLst>
              <a:ext uri="{FF2B5EF4-FFF2-40B4-BE49-F238E27FC236}">
                <a16:creationId xmlns:a16="http://schemas.microsoft.com/office/drawing/2014/main" id="{AC0A172E-526B-3929-054A-9C0E897284F5}"/>
              </a:ext>
            </a:extLst>
          </p:cNvPr>
          <p:cNvSpPr>
            <a:spLocks noGrp="1"/>
          </p:cNvSpPr>
          <p:nvPr>
            <p:ph idx="1"/>
          </p:nvPr>
        </p:nvSpPr>
        <p:spPr>
          <a:xfrm>
            <a:off x="810200" y="2474452"/>
            <a:ext cx="9557987" cy="4736422"/>
          </a:xfrm>
        </p:spPr>
        <p:txBody>
          <a:bodyPr vert="horz" lIns="91440" tIns="45720" rIns="91440" bIns="45720" rtlCol="0" anchor="t">
            <a:noAutofit/>
          </a:bodyPr>
          <a:lstStyle/>
          <a:p>
            <a:pPr marL="0" indent="0">
              <a:buNone/>
            </a:pPr>
            <a:r>
              <a:rPr lang="en-US" sz="1500" u="sng"/>
              <a:t>Advertising and Promotional Activities</a:t>
            </a:r>
          </a:p>
          <a:p>
            <a:r>
              <a:rPr lang="en-US" sz="1500"/>
              <a:t>July 2023 – January 2024: Website Launch, Social Media Targeting, and Pop-ups</a:t>
            </a:r>
          </a:p>
          <a:p>
            <a:r>
              <a:rPr lang="en-US" sz="1500"/>
              <a:t>January 2024 - May 2024: Pre-retail push campaign </a:t>
            </a:r>
          </a:p>
          <a:p>
            <a:r>
              <a:rPr lang="en-US" sz="1500"/>
              <a:t>June 2024 and Future: Drive sales primarily through e-commerce and grow in retail space </a:t>
            </a:r>
            <a:br>
              <a:rPr lang="en-US" sz="1500"/>
            </a:br>
            <a:endParaRPr lang="en-US" sz="1050"/>
          </a:p>
          <a:p>
            <a:pPr marL="57150" indent="0">
              <a:buNone/>
            </a:pPr>
            <a:r>
              <a:rPr lang="en-US" sz="1500" u="sng"/>
              <a:t>Pricing, Distribution, Service &amp; Support </a:t>
            </a:r>
          </a:p>
          <a:p>
            <a:pPr indent="-285750"/>
            <a:r>
              <a:rPr lang="en-US" sz="1500"/>
              <a:t>Competitive, Mid-market Pricing</a:t>
            </a:r>
          </a:p>
          <a:p>
            <a:pPr indent="-285750"/>
            <a:r>
              <a:rPr lang="en-US" sz="1500"/>
              <a:t>Direct Consumer Sales, eCommerce Focus, Plans to Penetrate Retail</a:t>
            </a:r>
          </a:p>
          <a:p>
            <a:pPr indent="-285750"/>
            <a:r>
              <a:rPr lang="en-US" sz="1500"/>
              <a:t>Warranty, Loyalty Program, &amp; “Pick up the phone” model</a:t>
            </a:r>
            <a:br>
              <a:rPr lang="en-US" sz="1500"/>
            </a:br>
            <a:endParaRPr lang="en-US" sz="1000"/>
          </a:p>
          <a:p>
            <a:pPr marL="57150" indent="0">
              <a:buNone/>
            </a:pPr>
            <a:r>
              <a:rPr lang="en-US" sz="1500" u="sng">
                <a:ea typeface="+mn-lt"/>
                <a:cs typeface="+mn-lt"/>
              </a:rPr>
              <a:t>Sales Forecasts </a:t>
            </a:r>
          </a:p>
          <a:p>
            <a:pPr indent="-285750"/>
            <a:r>
              <a:rPr lang="en-US" sz="1500">
                <a:ea typeface="+mn-lt"/>
                <a:cs typeface="+mn-lt"/>
              </a:rPr>
              <a:t>Projected conservative growth of 5% YoY starting at an estimated 120k units/year</a:t>
            </a:r>
          </a:p>
          <a:p>
            <a:pPr marL="57150" indent="0">
              <a:buNone/>
            </a:pPr>
            <a:endParaRPr lang="en-US" sz="1400"/>
          </a:p>
          <a:p>
            <a:pPr marL="57150" indent="0">
              <a:buNone/>
            </a:pPr>
            <a:endParaRPr lang="en-US" sz="1400"/>
          </a:p>
        </p:txBody>
      </p:sp>
      <p:sp>
        <p:nvSpPr>
          <p:cNvPr id="4" name="Slide Number Placeholder 3">
            <a:extLst>
              <a:ext uri="{FF2B5EF4-FFF2-40B4-BE49-F238E27FC236}">
                <a16:creationId xmlns:a16="http://schemas.microsoft.com/office/drawing/2014/main" id="{580432DD-AD8B-FFE2-EA42-5995DB85E35B}"/>
              </a:ext>
            </a:extLst>
          </p:cNvPr>
          <p:cNvSpPr>
            <a:spLocks noGrp="1"/>
          </p:cNvSpPr>
          <p:nvPr>
            <p:ph type="sldNum" sz="quarter" idx="12"/>
          </p:nvPr>
        </p:nvSpPr>
        <p:spPr/>
        <p:txBody>
          <a:bodyPr/>
          <a:lstStyle/>
          <a:p>
            <a:fld id="{1CD6F3AC-EEF3-47AB-A6D2-DF852002D0AF}" type="slidenum">
              <a:rPr lang="en-US" smtClean="0"/>
              <a:t>14</a:t>
            </a:fld>
            <a:endParaRPr lang="en-US"/>
          </a:p>
        </p:txBody>
      </p:sp>
      <p:pic>
        <p:nvPicPr>
          <p:cNvPr id="11" name="Graphic 13" descr="Coins outline">
            <a:extLst>
              <a:ext uri="{FF2B5EF4-FFF2-40B4-BE49-F238E27FC236}">
                <a16:creationId xmlns:a16="http://schemas.microsoft.com/office/drawing/2014/main" id="{9C73668F-9568-4532-A184-F8A3B3183C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31784" y="5355935"/>
            <a:ext cx="986286" cy="986286"/>
          </a:xfrm>
          <a:prstGeom prst="rect">
            <a:avLst/>
          </a:prstGeom>
        </p:spPr>
      </p:pic>
      <p:grpSp>
        <p:nvGrpSpPr>
          <p:cNvPr id="12" name="Group 11">
            <a:extLst>
              <a:ext uri="{FF2B5EF4-FFF2-40B4-BE49-F238E27FC236}">
                <a16:creationId xmlns:a16="http://schemas.microsoft.com/office/drawing/2014/main" id="{F69CF66F-6136-447A-B83C-401DA246B446}"/>
              </a:ext>
            </a:extLst>
          </p:cNvPr>
          <p:cNvGrpSpPr/>
          <p:nvPr/>
        </p:nvGrpSpPr>
        <p:grpSpPr>
          <a:xfrm>
            <a:off x="8929274" y="3680162"/>
            <a:ext cx="1994531" cy="2055203"/>
            <a:chOff x="9650083" y="2152481"/>
            <a:chExt cx="2073726" cy="2121905"/>
          </a:xfrm>
        </p:grpSpPr>
        <p:pic>
          <p:nvPicPr>
            <p:cNvPr id="13" name="Graphic 12" descr="Money with solid fill">
              <a:extLst>
                <a:ext uri="{FF2B5EF4-FFF2-40B4-BE49-F238E27FC236}">
                  <a16:creationId xmlns:a16="http://schemas.microsoft.com/office/drawing/2014/main" id="{DD897F35-D833-4436-A20B-BF6C6A96C3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0083" y="2152481"/>
              <a:ext cx="2073726" cy="2121905"/>
            </a:xfrm>
            <a:prstGeom prst="rect">
              <a:avLst/>
            </a:prstGeom>
          </p:spPr>
        </p:pic>
        <p:pic>
          <p:nvPicPr>
            <p:cNvPr id="14" name="Picture 5" descr="Dog looking at camera">
              <a:extLst>
                <a:ext uri="{FF2B5EF4-FFF2-40B4-BE49-F238E27FC236}">
                  <a16:creationId xmlns:a16="http://schemas.microsoft.com/office/drawing/2014/main" id="{1CBB1CB0-D27B-4D7E-A35D-2ED44B3FD907}"/>
                </a:ext>
              </a:extLst>
            </p:cNvPr>
            <p:cNvPicPr>
              <a:picLocks noChangeAspect="1"/>
            </p:cNvPicPr>
            <p:nvPr/>
          </p:nvPicPr>
          <p:blipFill rotWithShape="1">
            <a:blip r:embed="rId7"/>
            <a:srcRect l="23077" r="21154" b="2857"/>
            <a:stretch/>
          </p:blipFill>
          <p:spPr>
            <a:xfrm>
              <a:off x="10569616" y="3344119"/>
              <a:ext cx="228269" cy="275975"/>
            </a:xfrm>
            <a:prstGeom prst="rect">
              <a:avLst/>
            </a:prstGeom>
          </p:spPr>
        </p:pic>
      </p:grpSp>
    </p:spTree>
    <p:extLst>
      <p:ext uri="{BB962C8B-B14F-4D97-AF65-F5344CB8AC3E}">
        <p14:creationId xmlns:p14="http://schemas.microsoft.com/office/powerpoint/2010/main" val="1571733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EE71-D9DA-D631-8BCE-D946E9FEF367}"/>
              </a:ext>
            </a:extLst>
          </p:cNvPr>
          <p:cNvSpPr>
            <a:spLocks noGrp="1"/>
          </p:cNvSpPr>
          <p:nvPr>
            <p:ph type="title"/>
          </p:nvPr>
        </p:nvSpPr>
        <p:spPr/>
        <p:txBody>
          <a:bodyPr/>
          <a:lstStyle/>
          <a:p>
            <a:r>
              <a:rPr lang="en-US"/>
              <a:t>Marketing Plan</a:t>
            </a:r>
          </a:p>
        </p:txBody>
      </p:sp>
      <p:sp>
        <p:nvSpPr>
          <p:cNvPr id="3" name="Content Placeholder 2">
            <a:extLst>
              <a:ext uri="{FF2B5EF4-FFF2-40B4-BE49-F238E27FC236}">
                <a16:creationId xmlns:a16="http://schemas.microsoft.com/office/drawing/2014/main" id="{AC0A172E-526B-3929-054A-9C0E897284F5}"/>
              </a:ext>
            </a:extLst>
          </p:cNvPr>
          <p:cNvSpPr>
            <a:spLocks noGrp="1"/>
          </p:cNvSpPr>
          <p:nvPr>
            <p:ph idx="1"/>
          </p:nvPr>
        </p:nvSpPr>
        <p:spPr>
          <a:xfrm>
            <a:off x="816157" y="2502969"/>
            <a:ext cx="8537195" cy="3947064"/>
          </a:xfrm>
        </p:spPr>
        <p:txBody>
          <a:bodyPr vert="horz" lIns="91440" tIns="45720" rIns="91440" bIns="45720" rtlCol="0" anchor="ctr">
            <a:noAutofit/>
          </a:bodyPr>
          <a:lstStyle/>
          <a:p>
            <a:pPr marL="0" indent="0">
              <a:buNone/>
            </a:pPr>
            <a:r>
              <a:rPr lang="en-US" sz="1500" u="sng"/>
              <a:t>Market Segment</a:t>
            </a:r>
          </a:p>
          <a:p>
            <a:r>
              <a:rPr lang="en-US" sz="1500"/>
              <a:t>Pet owners working from home with SUVs and minivans</a:t>
            </a:r>
          </a:p>
          <a:p>
            <a:pPr marL="457200" lvl="1" indent="0">
              <a:buNone/>
            </a:pPr>
            <a:endParaRPr lang="en-US" sz="1500"/>
          </a:p>
          <a:p>
            <a:pPr marL="0" indent="0">
              <a:buNone/>
            </a:pPr>
            <a:r>
              <a:rPr lang="en-US" sz="1500" u="sng"/>
              <a:t>Positioning Among Competitors</a:t>
            </a:r>
            <a:endParaRPr lang="en-US" sz="1500"/>
          </a:p>
          <a:p>
            <a:r>
              <a:rPr lang="en-US" sz="1500"/>
              <a:t>Pack n' Pet seeks to be a competitor in the pet hammock market by offering a more comprehensive product than other brands</a:t>
            </a:r>
          </a:p>
          <a:p>
            <a:pPr marL="0" indent="0">
              <a:buNone/>
            </a:pPr>
            <a:endParaRPr lang="en-US" sz="1500"/>
          </a:p>
          <a:p>
            <a:pPr marL="0" indent="0">
              <a:buNone/>
            </a:pPr>
            <a:r>
              <a:rPr lang="en-US" sz="1500" u="sng"/>
              <a:t>Imaging</a:t>
            </a:r>
          </a:p>
          <a:p>
            <a:r>
              <a:rPr lang="en-US" sz="1500">
                <a:ea typeface="+mn-lt"/>
                <a:cs typeface="+mn-lt"/>
              </a:rPr>
              <a:t>Pack n' Pet wants to project an image of quality, comfort, and safety. </a:t>
            </a:r>
            <a:endParaRPr lang="en-US" sz="1500" u="sng"/>
          </a:p>
          <a:p>
            <a:endParaRPr lang="en-US" sz="1250" u="sng"/>
          </a:p>
          <a:p>
            <a:endParaRPr lang="en-US" sz="1300"/>
          </a:p>
        </p:txBody>
      </p:sp>
      <p:sp>
        <p:nvSpPr>
          <p:cNvPr id="4" name="Slide Number Placeholder 3">
            <a:extLst>
              <a:ext uri="{FF2B5EF4-FFF2-40B4-BE49-F238E27FC236}">
                <a16:creationId xmlns:a16="http://schemas.microsoft.com/office/drawing/2014/main" id="{580432DD-AD8B-FFE2-EA42-5995DB85E35B}"/>
              </a:ext>
            </a:extLst>
          </p:cNvPr>
          <p:cNvSpPr>
            <a:spLocks noGrp="1"/>
          </p:cNvSpPr>
          <p:nvPr>
            <p:ph type="sldNum" sz="quarter" idx="12"/>
          </p:nvPr>
        </p:nvSpPr>
        <p:spPr/>
        <p:txBody>
          <a:bodyPr/>
          <a:lstStyle/>
          <a:p>
            <a:fld id="{1CD6F3AC-EEF3-47AB-A6D2-DF852002D0AF}" type="slidenum">
              <a:rPr lang="en-US" smtClean="0"/>
              <a:t>15</a:t>
            </a:fld>
            <a:endParaRPr lang="en-US"/>
          </a:p>
        </p:txBody>
      </p:sp>
      <p:pic>
        <p:nvPicPr>
          <p:cNvPr id="13" name="Graphic 13" descr="Map with pin outline">
            <a:extLst>
              <a:ext uri="{FF2B5EF4-FFF2-40B4-BE49-F238E27FC236}">
                <a16:creationId xmlns:a16="http://schemas.microsoft.com/office/drawing/2014/main" id="{91C45A0C-8253-A3D3-CB4C-049EC1DB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2574" y="3546894"/>
            <a:ext cx="1245080" cy="1245080"/>
          </a:xfrm>
          <a:prstGeom prst="rect">
            <a:avLst/>
          </a:prstGeom>
        </p:spPr>
      </p:pic>
      <p:pic>
        <p:nvPicPr>
          <p:cNvPr id="14" name="Graphic 14" descr="Target Audience outline">
            <a:extLst>
              <a:ext uri="{FF2B5EF4-FFF2-40B4-BE49-F238E27FC236}">
                <a16:creationId xmlns:a16="http://schemas.microsoft.com/office/drawing/2014/main" id="{E657FC9E-2F95-3A7A-7094-C6835A55E7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0686" y="2367951"/>
            <a:ext cx="1403231" cy="1460739"/>
          </a:xfrm>
          <a:prstGeom prst="rect">
            <a:avLst/>
          </a:prstGeom>
        </p:spPr>
      </p:pic>
      <p:pic>
        <p:nvPicPr>
          <p:cNvPr id="15" name="Graphic 15" descr="Theatre with solid fill">
            <a:extLst>
              <a:ext uri="{FF2B5EF4-FFF2-40B4-BE49-F238E27FC236}">
                <a16:creationId xmlns:a16="http://schemas.microsoft.com/office/drawing/2014/main" id="{BF9344A3-11ED-03F2-5539-158F6BD8FB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0083" y="4955875"/>
            <a:ext cx="1144438" cy="1158816"/>
          </a:xfrm>
          <a:prstGeom prst="rect">
            <a:avLst/>
          </a:prstGeom>
        </p:spPr>
      </p:pic>
    </p:spTree>
    <p:extLst>
      <p:ext uri="{BB962C8B-B14F-4D97-AF65-F5344CB8AC3E}">
        <p14:creationId xmlns:p14="http://schemas.microsoft.com/office/powerpoint/2010/main" val="1607997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87B603B-B264-4B4E-A387-4C4D5087BD80}"/>
              </a:ext>
            </a:extLst>
          </p:cNvPr>
          <p:cNvGraphicFramePr>
            <a:graphicFrameLocks noChangeAspect="1"/>
          </p:cNvGraphicFramePr>
          <p:nvPr>
            <p:custDataLst>
              <p:tags r:id="rId2"/>
            </p:custDataLst>
            <p:extLst>
              <p:ext uri="{D42A27DB-BD31-4B8C-83A1-F6EECF244321}">
                <p14:modId xmlns:p14="http://schemas.microsoft.com/office/powerpoint/2010/main" val="22155517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7" name="think-cell Slide" r:id="rId4" imgW="411" imgH="409" progId="TCLayout.ActiveDocument.1">
                  <p:embed/>
                </p:oleObj>
              </mc:Choice>
              <mc:Fallback>
                <p:oleObj name="think-cell Slide" r:id="rId4" imgW="411" imgH="409" progId="TCLayout.ActiveDocument.1">
                  <p:embed/>
                  <p:pic>
                    <p:nvPicPr>
                      <p:cNvPr id="6" name="Object 5" hidden="1">
                        <a:extLst>
                          <a:ext uri="{FF2B5EF4-FFF2-40B4-BE49-F238E27FC236}">
                            <a16:creationId xmlns:a16="http://schemas.microsoft.com/office/drawing/2014/main" id="{987B603B-B264-4B4E-A387-4C4D5087BD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8152E4F2-9468-413F-B953-BBB369376FED}"/>
              </a:ext>
            </a:extLst>
          </p:cNvPr>
          <p:cNvSpPr>
            <a:spLocks noGrp="1"/>
          </p:cNvSpPr>
          <p:nvPr>
            <p:ph type="title"/>
          </p:nvPr>
        </p:nvSpPr>
        <p:spPr/>
        <p:txBody>
          <a:bodyPr vert="horz"/>
          <a:lstStyle/>
          <a:p>
            <a:r>
              <a:rPr lang="en-US"/>
              <a:t>Timeline/Milestones</a:t>
            </a:r>
          </a:p>
        </p:txBody>
      </p:sp>
      <p:sp>
        <p:nvSpPr>
          <p:cNvPr id="2" name="Slide Number Placeholder 1">
            <a:extLst>
              <a:ext uri="{FF2B5EF4-FFF2-40B4-BE49-F238E27FC236}">
                <a16:creationId xmlns:a16="http://schemas.microsoft.com/office/drawing/2014/main" id="{DE1B0AB2-A3A5-4D12-8D29-703FDD120F0C}"/>
              </a:ext>
            </a:extLst>
          </p:cNvPr>
          <p:cNvSpPr>
            <a:spLocks noGrp="1"/>
          </p:cNvSpPr>
          <p:nvPr>
            <p:ph type="sldNum" sz="quarter" idx="12"/>
          </p:nvPr>
        </p:nvSpPr>
        <p:spPr/>
        <p:txBody>
          <a:bodyPr/>
          <a:lstStyle/>
          <a:p>
            <a:fld id="{1CD6F3AC-EEF3-47AB-A6D2-DF852002D0AF}" type="slidenum">
              <a:rPr lang="en-US" smtClean="0"/>
              <a:t>16</a:t>
            </a:fld>
            <a:endParaRPr lang="en-US"/>
          </a:p>
        </p:txBody>
      </p:sp>
      <p:graphicFrame>
        <p:nvGraphicFramePr>
          <p:cNvPr id="8" name="Chart 7">
            <a:extLst>
              <a:ext uri="{FF2B5EF4-FFF2-40B4-BE49-F238E27FC236}">
                <a16:creationId xmlns:a16="http://schemas.microsoft.com/office/drawing/2014/main" id="{2E759443-10AF-4ED5-8B81-C37E1BFDE099}"/>
              </a:ext>
            </a:extLst>
          </p:cNvPr>
          <p:cNvGraphicFramePr>
            <a:graphicFrameLocks/>
          </p:cNvGraphicFramePr>
          <p:nvPr>
            <p:extLst>
              <p:ext uri="{D42A27DB-BD31-4B8C-83A1-F6EECF244321}">
                <p14:modId xmlns:p14="http://schemas.microsoft.com/office/powerpoint/2010/main" val="2211008451"/>
              </p:ext>
            </p:extLst>
          </p:nvPr>
        </p:nvGraphicFramePr>
        <p:xfrm>
          <a:off x="342018" y="2196662"/>
          <a:ext cx="11398468" cy="420982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92675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87B603B-B264-4B4E-A387-4C4D5087BD80}"/>
              </a:ext>
            </a:extLst>
          </p:cNvPr>
          <p:cNvGraphicFramePr>
            <a:graphicFrameLocks noChangeAspect="1"/>
          </p:cNvGraphicFramePr>
          <p:nvPr>
            <p:custDataLst>
              <p:tags r:id="rId2"/>
            </p:custDataLst>
            <p:extLst>
              <p:ext uri="{D42A27DB-BD31-4B8C-83A1-F6EECF244321}">
                <p14:modId xmlns:p14="http://schemas.microsoft.com/office/powerpoint/2010/main" val="6178686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1" name="think-cell Slide" r:id="rId4" imgW="411" imgH="409" progId="TCLayout.ActiveDocument.1">
                  <p:embed/>
                </p:oleObj>
              </mc:Choice>
              <mc:Fallback>
                <p:oleObj name="think-cell Slide" r:id="rId4" imgW="411" imgH="409" progId="TCLayout.ActiveDocument.1">
                  <p:embed/>
                  <p:pic>
                    <p:nvPicPr>
                      <p:cNvPr id="6" name="Object 5" hidden="1">
                        <a:extLst>
                          <a:ext uri="{FF2B5EF4-FFF2-40B4-BE49-F238E27FC236}">
                            <a16:creationId xmlns:a16="http://schemas.microsoft.com/office/drawing/2014/main" id="{987B603B-B264-4B4E-A387-4C4D5087BD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60A447E-3942-479A-B499-A4B01580AD4F}"/>
              </a:ext>
            </a:extLst>
          </p:cNvPr>
          <p:cNvSpPr/>
          <p:nvPr/>
        </p:nvSpPr>
        <p:spPr>
          <a:xfrm>
            <a:off x="1" y="1895184"/>
            <a:ext cx="12192000" cy="490599"/>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152E4F2-9468-413F-B953-BBB369376FED}"/>
              </a:ext>
            </a:extLst>
          </p:cNvPr>
          <p:cNvSpPr>
            <a:spLocks noGrp="1"/>
          </p:cNvSpPr>
          <p:nvPr>
            <p:ph type="title"/>
          </p:nvPr>
        </p:nvSpPr>
        <p:spPr>
          <a:xfrm>
            <a:off x="212317" y="456886"/>
            <a:ext cx="11528169" cy="970450"/>
          </a:xfrm>
        </p:spPr>
        <p:txBody>
          <a:bodyPr vert="horz"/>
          <a:lstStyle/>
          <a:p>
            <a:r>
              <a:rPr lang="en-US" sz="3600"/>
              <a:t>Break-Even Chart with Summary Income Statement</a:t>
            </a:r>
          </a:p>
        </p:txBody>
      </p:sp>
      <p:graphicFrame>
        <p:nvGraphicFramePr>
          <p:cNvPr id="10" name="Chart 9">
            <a:extLst>
              <a:ext uri="{FF2B5EF4-FFF2-40B4-BE49-F238E27FC236}">
                <a16:creationId xmlns:a16="http://schemas.microsoft.com/office/drawing/2014/main" id="{7D0B8011-4CC5-4446-8A8C-131ABBA05041}"/>
              </a:ext>
            </a:extLst>
          </p:cNvPr>
          <p:cNvGraphicFramePr>
            <a:graphicFrameLocks/>
          </p:cNvGraphicFramePr>
          <p:nvPr>
            <p:extLst>
              <p:ext uri="{D42A27DB-BD31-4B8C-83A1-F6EECF244321}">
                <p14:modId xmlns:p14="http://schemas.microsoft.com/office/powerpoint/2010/main" val="1652714533"/>
              </p:ext>
            </p:extLst>
          </p:nvPr>
        </p:nvGraphicFramePr>
        <p:xfrm>
          <a:off x="0" y="1991017"/>
          <a:ext cx="12100766" cy="2747238"/>
        </p:xfrm>
        <a:graphic>
          <a:graphicData uri="http://schemas.openxmlformats.org/drawingml/2006/chart">
            <c:chart xmlns:c="http://schemas.openxmlformats.org/drawingml/2006/chart" xmlns:r="http://schemas.openxmlformats.org/officeDocument/2006/relationships" r:id="rId6"/>
          </a:graphicData>
        </a:graphic>
      </p:graphicFrame>
      <p:sp>
        <p:nvSpPr>
          <p:cNvPr id="13" name="Slide Number Placeholder 12">
            <a:extLst>
              <a:ext uri="{FF2B5EF4-FFF2-40B4-BE49-F238E27FC236}">
                <a16:creationId xmlns:a16="http://schemas.microsoft.com/office/drawing/2014/main" id="{54CAED5E-0D67-43A8-8E77-86D7435B474F}"/>
              </a:ext>
            </a:extLst>
          </p:cNvPr>
          <p:cNvSpPr>
            <a:spLocks noGrp="1"/>
          </p:cNvSpPr>
          <p:nvPr>
            <p:ph type="sldNum" sz="quarter" idx="12"/>
          </p:nvPr>
        </p:nvSpPr>
        <p:spPr/>
        <p:txBody>
          <a:bodyPr/>
          <a:lstStyle/>
          <a:p>
            <a:fld id="{1CD6F3AC-EEF3-47AB-A6D2-DF852002D0AF}" type="slidenum">
              <a:rPr lang="en-US" smtClean="0"/>
              <a:t>17</a:t>
            </a:fld>
            <a:endParaRPr lang="en-US"/>
          </a:p>
        </p:txBody>
      </p:sp>
      <p:graphicFrame>
        <p:nvGraphicFramePr>
          <p:cNvPr id="8" name="Table 7">
            <a:extLst>
              <a:ext uri="{FF2B5EF4-FFF2-40B4-BE49-F238E27FC236}">
                <a16:creationId xmlns:a16="http://schemas.microsoft.com/office/drawing/2014/main" id="{1A8839E4-F69B-41FD-AE95-03E1DD7FED69}"/>
              </a:ext>
            </a:extLst>
          </p:cNvPr>
          <p:cNvGraphicFramePr>
            <a:graphicFrameLocks noGrp="1"/>
          </p:cNvGraphicFramePr>
          <p:nvPr>
            <p:extLst>
              <p:ext uri="{D42A27DB-BD31-4B8C-83A1-F6EECF244321}">
                <p14:modId xmlns:p14="http://schemas.microsoft.com/office/powerpoint/2010/main" val="1066554311"/>
              </p:ext>
            </p:extLst>
          </p:nvPr>
        </p:nvGraphicFramePr>
        <p:xfrm>
          <a:off x="3176234" y="4866983"/>
          <a:ext cx="5400208" cy="1844570"/>
        </p:xfrm>
        <a:graphic>
          <a:graphicData uri="http://schemas.openxmlformats.org/drawingml/2006/table">
            <a:tbl>
              <a:tblPr firstRow="1" bandRow="1">
                <a:tableStyleId>{5C22544A-7EE6-4342-B048-85BDC9FD1C3A}</a:tableStyleId>
              </a:tblPr>
              <a:tblGrid>
                <a:gridCol w="1350052">
                  <a:extLst>
                    <a:ext uri="{9D8B030D-6E8A-4147-A177-3AD203B41FA5}">
                      <a16:colId xmlns:a16="http://schemas.microsoft.com/office/drawing/2014/main" val="1245243951"/>
                    </a:ext>
                  </a:extLst>
                </a:gridCol>
                <a:gridCol w="1350052">
                  <a:extLst>
                    <a:ext uri="{9D8B030D-6E8A-4147-A177-3AD203B41FA5}">
                      <a16:colId xmlns:a16="http://schemas.microsoft.com/office/drawing/2014/main" val="3519847333"/>
                    </a:ext>
                  </a:extLst>
                </a:gridCol>
                <a:gridCol w="1350052">
                  <a:extLst>
                    <a:ext uri="{9D8B030D-6E8A-4147-A177-3AD203B41FA5}">
                      <a16:colId xmlns:a16="http://schemas.microsoft.com/office/drawing/2014/main" val="2770765326"/>
                    </a:ext>
                  </a:extLst>
                </a:gridCol>
                <a:gridCol w="1350052">
                  <a:extLst>
                    <a:ext uri="{9D8B030D-6E8A-4147-A177-3AD203B41FA5}">
                      <a16:colId xmlns:a16="http://schemas.microsoft.com/office/drawing/2014/main" val="1627661349"/>
                    </a:ext>
                  </a:extLst>
                </a:gridCol>
              </a:tblGrid>
              <a:tr h="368914">
                <a:tc>
                  <a:txBody>
                    <a:bodyPr/>
                    <a:lstStyle/>
                    <a:p>
                      <a:endParaRPr lang="en-US" sz="1200"/>
                    </a:p>
                  </a:txBody>
                  <a:tcPr/>
                </a:tc>
                <a:tc>
                  <a:txBody>
                    <a:bodyPr/>
                    <a:lstStyle/>
                    <a:p>
                      <a:pPr algn="ctr"/>
                      <a:r>
                        <a:rPr lang="en-US" sz="1200"/>
                        <a:t>Year 1</a:t>
                      </a:r>
                    </a:p>
                  </a:txBody>
                  <a:tcPr anchor="ctr"/>
                </a:tc>
                <a:tc>
                  <a:txBody>
                    <a:bodyPr/>
                    <a:lstStyle/>
                    <a:p>
                      <a:pPr algn="ctr"/>
                      <a:r>
                        <a:rPr lang="en-US" sz="1200"/>
                        <a:t>Year 2</a:t>
                      </a:r>
                    </a:p>
                  </a:txBody>
                  <a:tcPr anchor="ctr"/>
                </a:tc>
                <a:tc>
                  <a:txBody>
                    <a:bodyPr/>
                    <a:lstStyle/>
                    <a:p>
                      <a:pPr algn="ctr"/>
                      <a:r>
                        <a:rPr lang="en-US" sz="1200"/>
                        <a:t>Year 3</a:t>
                      </a:r>
                    </a:p>
                  </a:txBody>
                  <a:tcPr anchor="ctr"/>
                </a:tc>
                <a:extLst>
                  <a:ext uri="{0D108BD9-81ED-4DB2-BD59-A6C34878D82A}">
                    <a16:rowId xmlns:a16="http://schemas.microsoft.com/office/drawing/2014/main" val="2321454842"/>
                  </a:ext>
                </a:extLst>
              </a:tr>
              <a:tr h="368914">
                <a:tc>
                  <a:txBody>
                    <a:bodyPr/>
                    <a:lstStyle/>
                    <a:p>
                      <a:r>
                        <a:rPr lang="en-US" sz="1200" b="1"/>
                        <a:t>Revenue:</a:t>
                      </a:r>
                    </a:p>
                  </a:txBody>
                  <a:tcPr anchor="ctr"/>
                </a:tc>
                <a:tc>
                  <a:txBody>
                    <a:bodyPr/>
                    <a:lstStyle/>
                    <a:p>
                      <a:pPr algn="ctr" fontAlgn="b"/>
                      <a:r>
                        <a:rPr lang="en-US" sz="1200" b="0" i="0" u="none" strike="noStrike">
                          <a:solidFill>
                            <a:srgbClr val="000000"/>
                          </a:solidFill>
                          <a:effectLst/>
                          <a:latin typeface="+mn-lt"/>
                        </a:rPr>
                        <a:t> $    3,750,000.00 </a:t>
                      </a:r>
                    </a:p>
                  </a:txBody>
                  <a:tcPr marL="0" marR="0" marT="0" marB="0" anchor="ctr"/>
                </a:tc>
                <a:tc>
                  <a:txBody>
                    <a:bodyPr/>
                    <a:lstStyle/>
                    <a:p>
                      <a:pPr algn="ctr" fontAlgn="b"/>
                      <a:r>
                        <a:rPr lang="en-US" sz="1200" b="0" i="0" u="none" strike="noStrike">
                          <a:solidFill>
                            <a:srgbClr val="000000"/>
                          </a:solidFill>
                          <a:effectLst/>
                          <a:latin typeface="+mn-lt"/>
                        </a:rPr>
                        <a:t> $    9,450,000.00 </a:t>
                      </a:r>
                    </a:p>
                  </a:txBody>
                  <a:tcPr marL="0" marR="0" marT="0" marB="0" anchor="ctr"/>
                </a:tc>
                <a:tc>
                  <a:txBody>
                    <a:bodyPr/>
                    <a:lstStyle/>
                    <a:p>
                      <a:pPr algn="ctr" fontAlgn="b"/>
                      <a:r>
                        <a:rPr lang="en-US" sz="1200" b="0" i="0" u="none" strike="noStrike">
                          <a:solidFill>
                            <a:srgbClr val="000000"/>
                          </a:solidFill>
                          <a:effectLst/>
                          <a:latin typeface="+mn-lt"/>
                        </a:rPr>
                        <a:t> $    9,922,500.00 </a:t>
                      </a:r>
                    </a:p>
                  </a:txBody>
                  <a:tcPr marL="0" marR="0" marT="0" marB="0" anchor="ctr"/>
                </a:tc>
                <a:extLst>
                  <a:ext uri="{0D108BD9-81ED-4DB2-BD59-A6C34878D82A}">
                    <a16:rowId xmlns:a16="http://schemas.microsoft.com/office/drawing/2014/main" val="1833971814"/>
                  </a:ext>
                </a:extLst>
              </a:tr>
              <a:tr h="368914">
                <a:tc>
                  <a:txBody>
                    <a:bodyPr/>
                    <a:lstStyle/>
                    <a:p>
                      <a:r>
                        <a:rPr lang="en-US" sz="1200" b="1"/>
                        <a:t>Costs:</a:t>
                      </a:r>
                    </a:p>
                  </a:txBody>
                  <a:tcPr anchor="ctr"/>
                </a:tc>
                <a:tc>
                  <a:txBody>
                    <a:bodyPr/>
                    <a:lstStyle/>
                    <a:p>
                      <a:pPr algn="ctr" fontAlgn="b"/>
                      <a:r>
                        <a:rPr lang="en-US" sz="1200" b="0" i="0" u="none" strike="noStrike">
                          <a:solidFill>
                            <a:srgbClr val="FF7C80"/>
                          </a:solidFill>
                          <a:effectLst/>
                          <a:latin typeface="+mn-lt"/>
                        </a:rPr>
                        <a:t>($4,174,193)</a:t>
                      </a:r>
                    </a:p>
                  </a:txBody>
                  <a:tcPr marL="0" marR="0" marT="0" marB="0" anchor="ctr"/>
                </a:tc>
                <a:tc>
                  <a:txBody>
                    <a:bodyPr/>
                    <a:lstStyle/>
                    <a:p>
                      <a:pPr algn="ctr" fontAlgn="b"/>
                      <a:r>
                        <a:rPr lang="en-US" sz="1200" b="0" i="0" u="none" strike="noStrike">
                          <a:solidFill>
                            <a:srgbClr val="FF7C80"/>
                          </a:solidFill>
                          <a:effectLst/>
                          <a:latin typeface="+mn-lt"/>
                        </a:rPr>
                        <a:t>($8,419,861)</a:t>
                      </a:r>
                    </a:p>
                  </a:txBody>
                  <a:tcPr marL="0" marR="0" marT="0" marB="0" anchor="ctr"/>
                </a:tc>
                <a:tc>
                  <a:txBody>
                    <a:bodyPr/>
                    <a:lstStyle/>
                    <a:p>
                      <a:pPr algn="ctr" fontAlgn="b"/>
                      <a:r>
                        <a:rPr lang="en-US" sz="1200" b="0" i="0" u="none" strike="noStrike">
                          <a:solidFill>
                            <a:srgbClr val="FF7C80"/>
                          </a:solidFill>
                          <a:effectLst/>
                          <a:latin typeface="+mn-lt"/>
                        </a:rPr>
                        <a:t>($8,767,692)</a:t>
                      </a:r>
                    </a:p>
                  </a:txBody>
                  <a:tcPr marL="0" marR="0" marT="0" marB="0" anchor="ctr"/>
                </a:tc>
                <a:extLst>
                  <a:ext uri="{0D108BD9-81ED-4DB2-BD59-A6C34878D82A}">
                    <a16:rowId xmlns:a16="http://schemas.microsoft.com/office/drawing/2014/main" val="2255366992"/>
                  </a:ext>
                </a:extLst>
              </a:tr>
              <a:tr h="368914">
                <a:tc>
                  <a:txBody>
                    <a:bodyPr/>
                    <a:lstStyle/>
                    <a:p>
                      <a:r>
                        <a:rPr lang="en-US" sz="1200" b="1"/>
                        <a:t>Profit/Loss:</a:t>
                      </a:r>
                    </a:p>
                  </a:txBody>
                  <a:tcPr anchor="ctr"/>
                </a:tc>
                <a:tc>
                  <a:txBody>
                    <a:bodyPr/>
                    <a:lstStyle/>
                    <a:p>
                      <a:pPr algn="ctr" fontAlgn="b"/>
                      <a:r>
                        <a:rPr lang="en-US" sz="1200" b="0" i="0" u="none" strike="noStrike">
                          <a:solidFill>
                            <a:srgbClr val="000000"/>
                          </a:solidFill>
                          <a:effectLst/>
                          <a:latin typeface="+mn-lt"/>
                        </a:rPr>
                        <a:t>($424,193.33)</a:t>
                      </a:r>
                    </a:p>
                  </a:txBody>
                  <a:tcPr marL="0" marR="0" marT="0" marB="0" anchor="ctr"/>
                </a:tc>
                <a:tc>
                  <a:txBody>
                    <a:bodyPr/>
                    <a:lstStyle/>
                    <a:p>
                      <a:pPr algn="ctr" fontAlgn="b"/>
                      <a:r>
                        <a:rPr lang="en-US" sz="1200" b="0" i="0" u="none" strike="noStrike">
                          <a:solidFill>
                            <a:srgbClr val="000000"/>
                          </a:solidFill>
                          <a:effectLst/>
                          <a:latin typeface="+mn-lt"/>
                        </a:rPr>
                        <a:t>$1,030,138.80 </a:t>
                      </a:r>
                    </a:p>
                  </a:txBody>
                  <a:tcPr marL="0" marR="0" marT="0" marB="0" anchor="ctr"/>
                </a:tc>
                <a:tc>
                  <a:txBody>
                    <a:bodyPr/>
                    <a:lstStyle/>
                    <a:p>
                      <a:pPr algn="ctr" fontAlgn="b"/>
                      <a:r>
                        <a:rPr lang="en-US" sz="1200" b="0" i="0" u="none" strike="noStrike">
                          <a:solidFill>
                            <a:srgbClr val="000000"/>
                          </a:solidFill>
                          <a:effectLst/>
                          <a:latin typeface="+mn-lt"/>
                        </a:rPr>
                        <a:t>$1,154,808.24 </a:t>
                      </a:r>
                    </a:p>
                  </a:txBody>
                  <a:tcPr marL="0" marR="0" marT="0" marB="0" anchor="ctr"/>
                </a:tc>
                <a:extLst>
                  <a:ext uri="{0D108BD9-81ED-4DB2-BD59-A6C34878D82A}">
                    <a16:rowId xmlns:a16="http://schemas.microsoft.com/office/drawing/2014/main" val="1181105799"/>
                  </a:ext>
                </a:extLst>
              </a:tr>
              <a:tr h="368914">
                <a:tc>
                  <a:txBody>
                    <a:bodyPr/>
                    <a:lstStyle/>
                    <a:p>
                      <a:r>
                        <a:rPr lang="en-US" sz="1200" b="1"/>
                        <a:t>Income:</a:t>
                      </a:r>
                    </a:p>
                  </a:txBody>
                  <a:tcPr anchor="ctr"/>
                </a:tc>
                <a:tc>
                  <a:txBody>
                    <a:bodyPr/>
                    <a:lstStyle/>
                    <a:p>
                      <a:pPr algn="ctr"/>
                      <a:r>
                        <a:rPr lang="en-US" sz="1200">
                          <a:latin typeface="+mn-lt"/>
                        </a:rPr>
                        <a:t>-</a:t>
                      </a:r>
                    </a:p>
                  </a:txBody>
                  <a:tcPr anchor="ctr"/>
                </a:tc>
                <a:tc>
                  <a:txBody>
                    <a:bodyPr/>
                    <a:lstStyle/>
                    <a:p>
                      <a:pPr algn="ctr" fontAlgn="b"/>
                      <a:r>
                        <a:rPr lang="en-US" sz="1200" b="0" i="0" u="none" strike="noStrike">
                          <a:solidFill>
                            <a:srgbClr val="000000"/>
                          </a:solidFill>
                          <a:effectLst/>
                          <a:latin typeface="+mn-lt"/>
                        </a:rPr>
                        <a:t>$1,030,138.80 </a:t>
                      </a:r>
                    </a:p>
                  </a:txBody>
                  <a:tcPr marL="0" marR="0" marT="0" marB="0" anchor="ctr"/>
                </a:tc>
                <a:tc>
                  <a:txBody>
                    <a:bodyPr/>
                    <a:lstStyle/>
                    <a:p>
                      <a:pPr algn="ctr" fontAlgn="b"/>
                      <a:r>
                        <a:rPr lang="en-US" sz="1200" b="0" i="0" u="none" strike="noStrike">
                          <a:solidFill>
                            <a:srgbClr val="000000"/>
                          </a:solidFill>
                          <a:effectLst/>
                          <a:latin typeface="+mn-lt"/>
                        </a:rPr>
                        <a:t>$1,154,808.24 </a:t>
                      </a:r>
                    </a:p>
                  </a:txBody>
                  <a:tcPr marL="0" marR="0" marT="0" marB="0" anchor="ctr"/>
                </a:tc>
                <a:extLst>
                  <a:ext uri="{0D108BD9-81ED-4DB2-BD59-A6C34878D82A}">
                    <a16:rowId xmlns:a16="http://schemas.microsoft.com/office/drawing/2014/main" val="2583916034"/>
                  </a:ext>
                </a:extLst>
              </a:tr>
            </a:tbl>
          </a:graphicData>
        </a:graphic>
      </p:graphicFrame>
    </p:spTree>
    <p:extLst>
      <p:ext uri="{BB962C8B-B14F-4D97-AF65-F5344CB8AC3E}">
        <p14:creationId xmlns:p14="http://schemas.microsoft.com/office/powerpoint/2010/main" val="3151079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ED5F886-B750-4CB7-978E-C4517A3C2432}"/>
              </a:ext>
            </a:extLst>
          </p:cNvPr>
          <p:cNvGraphicFramePr>
            <a:graphicFrameLocks noChangeAspect="1"/>
          </p:cNvGraphicFramePr>
          <p:nvPr>
            <p:custDataLst>
              <p:tags r:id="rId2"/>
            </p:custDataLst>
            <p:extLst>
              <p:ext uri="{D42A27DB-BD31-4B8C-83A1-F6EECF244321}">
                <p14:modId xmlns:p14="http://schemas.microsoft.com/office/powerpoint/2010/main" val="1094056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5" name="think-cell Slide" r:id="rId4" imgW="411" imgH="409" progId="TCLayout.ActiveDocument.1">
                  <p:embed/>
                </p:oleObj>
              </mc:Choice>
              <mc:Fallback>
                <p:oleObj name="think-cell Slide" r:id="rId4" imgW="411" imgH="409" progId="TCLayout.ActiveDocument.1">
                  <p:embed/>
                  <p:pic>
                    <p:nvPicPr>
                      <p:cNvPr id="7" name="Object 6" hidden="1">
                        <a:extLst>
                          <a:ext uri="{FF2B5EF4-FFF2-40B4-BE49-F238E27FC236}">
                            <a16:creationId xmlns:a16="http://schemas.microsoft.com/office/drawing/2014/main" id="{CED5F886-B750-4CB7-978E-C4517A3C24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 name="Title 10">
            <a:extLst>
              <a:ext uri="{FF2B5EF4-FFF2-40B4-BE49-F238E27FC236}">
                <a16:creationId xmlns:a16="http://schemas.microsoft.com/office/drawing/2014/main" id="{056C3026-2EE9-48FE-A0B6-2F37E9544746}"/>
              </a:ext>
            </a:extLst>
          </p:cNvPr>
          <p:cNvSpPr>
            <a:spLocks noGrp="1"/>
          </p:cNvSpPr>
          <p:nvPr>
            <p:ph type="title"/>
          </p:nvPr>
        </p:nvSpPr>
        <p:spPr/>
        <p:txBody>
          <a:bodyPr vert="horz"/>
          <a:lstStyle/>
          <a:p>
            <a:r>
              <a:rPr lang="en-US" sz="3800" b="1"/>
              <a:t>Summary Table of Budget &amp; Use of Proceeds</a:t>
            </a:r>
            <a:endParaRPr lang="en-US" sz="3800"/>
          </a:p>
        </p:txBody>
      </p:sp>
      <p:graphicFrame>
        <p:nvGraphicFramePr>
          <p:cNvPr id="12" name="Table 11">
            <a:extLst>
              <a:ext uri="{FF2B5EF4-FFF2-40B4-BE49-F238E27FC236}">
                <a16:creationId xmlns:a16="http://schemas.microsoft.com/office/drawing/2014/main" id="{3A56DFE5-0863-494A-A32A-42ECABF9244A}"/>
              </a:ext>
            </a:extLst>
          </p:cNvPr>
          <p:cNvGraphicFramePr>
            <a:graphicFrameLocks noGrp="1"/>
          </p:cNvGraphicFramePr>
          <p:nvPr>
            <p:extLst>
              <p:ext uri="{D42A27DB-BD31-4B8C-83A1-F6EECF244321}">
                <p14:modId xmlns:p14="http://schemas.microsoft.com/office/powerpoint/2010/main" val="737487311"/>
              </p:ext>
            </p:extLst>
          </p:nvPr>
        </p:nvGraphicFramePr>
        <p:xfrm>
          <a:off x="260815" y="2444261"/>
          <a:ext cx="5058530" cy="3962226"/>
        </p:xfrm>
        <a:graphic>
          <a:graphicData uri="http://schemas.openxmlformats.org/drawingml/2006/table">
            <a:tbl>
              <a:tblPr>
                <a:tableStyleId>{5C22544A-7EE6-4342-B048-85BDC9FD1C3A}</a:tableStyleId>
              </a:tblPr>
              <a:tblGrid>
                <a:gridCol w="2356816">
                  <a:extLst>
                    <a:ext uri="{9D8B030D-6E8A-4147-A177-3AD203B41FA5}">
                      <a16:colId xmlns:a16="http://schemas.microsoft.com/office/drawing/2014/main" val="3149206630"/>
                    </a:ext>
                  </a:extLst>
                </a:gridCol>
                <a:gridCol w="948474">
                  <a:extLst>
                    <a:ext uri="{9D8B030D-6E8A-4147-A177-3AD203B41FA5}">
                      <a16:colId xmlns:a16="http://schemas.microsoft.com/office/drawing/2014/main" val="442639463"/>
                    </a:ext>
                  </a:extLst>
                </a:gridCol>
                <a:gridCol w="876620">
                  <a:extLst>
                    <a:ext uri="{9D8B030D-6E8A-4147-A177-3AD203B41FA5}">
                      <a16:colId xmlns:a16="http://schemas.microsoft.com/office/drawing/2014/main" val="3277698311"/>
                    </a:ext>
                  </a:extLst>
                </a:gridCol>
                <a:gridCol w="876620">
                  <a:extLst>
                    <a:ext uri="{9D8B030D-6E8A-4147-A177-3AD203B41FA5}">
                      <a16:colId xmlns:a16="http://schemas.microsoft.com/office/drawing/2014/main" val="3239817843"/>
                    </a:ext>
                  </a:extLst>
                </a:gridCol>
              </a:tblGrid>
              <a:tr h="343943">
                <a:tc>
                  <a:txBody>
                    <a:bodyPr/>
                    <a:lstStyle/>
                    <a:p>
                      <a:pPr algn="l" fontAlgn="b"/>
                      <a:endParaRPr lang="en-US" sz="1100" b="0" i="0" u="none" strike="noStrike">
                        <a:solidFill>
                          <a:srgbClr val="000000"/>
                        </a:solidFill>
                        <a:effectLst/>
                        <a:latin typeface="+mj-lt"/>
                      </a:endParaRPr>
                    </a:p>
                  </a:txBody>
                  <a:tcPr marL="0" marR="0" marT="0" marB="0" anchor="ctr"/>
                </a:tc>
                <a:tc>
                  <a:txBody>
                    <a:bodyPr/>
                    <a:lstStyle/>
                    <a:p>
                      <a:pPr algn="ctr" fontAlgn="b"/>
                      <a:r>
                        <a:rPr lang="en-US" sz="1100" b="1" u="none" strike="noStrike">
                          <a:effectLst/>
                          <a:latin typeface="+mj-lt"/>
                        </a:rPr>
                        <a:t>2023</a:t>
                      </a:r>
                      <a:endParaRPr lang="en-US" sz="1100" b="1" i="0" u="none" strike="noStrike">
                        <a:solidFill>
                          <a:srgbClr val="000000"/>
                        </a:solidFill>
                        <a:effectLst/>
                        <a:latin typeface="+mj-lt"/>
                      </a:endParaRPr>
                    </a:p>
                  </a:txBody>
                  <a:tcPr marL="0" marR="0" marT="0" marB="0" anchor="ctr"/>
                </a:tc>
                <a:tc>
                  <a:txBody>
                    <a:bodyPr/>
                    <a:lstStyle/>
                    <a:p>
                      <a:pPr algn="ctr" fontAlgn="b"/>
                      <a:r>
                        <a:rPr lang="en-US" sz="1100" b="1" u="none" strike="noStrike">
                          <a:effectLst/>
                          <a:latin typeface="+mj-lt"/>
                        </a:rPr>
                        <a:t>2024</a:t>
                      </a:r>
                      <a:endParaRPr lang="en-US" sz="1100" b="1" i="0" u="none" strike="noStrike">
                        <a:solidFill>
                          <a:srgbClr val="000000"/>
                        </a:solidFill>
                        <a:effectLst/>
                        <a:latin typeface="+mj-lt"/>
                      </a:endParaRPr>
                    </a:p>
                  </a:txBody>
                  <a:tcPr marL="0" marR="0" marT="0" marB="0" anchor="ctr"/>
                </a:tc>
                <a:tc>
                  <a:txBody>
                    <a:bodyPr/>
                    <a:lstStyle/>
                    <a:p>
                      <a:pPr algn="ctr" fontAlgn="b"/>
                      <a:r>
                        <a:rPr lang="en-US" sz="1100" b="1" u="none" strike="noStrike">
                          <a:effectLst/>
                          <a:latin typeface="+mj-lt"/>
                        </a:rPr>
                        <a:t>2025</a:t>
                      </a:r>
                      <a:endParaRPr lang="en-US" sz="1100" b="1" i="0" u="none" strike="noStrike">
                        <a:solidFill>
                          <a:srgbClr val="000000"/>
                        </a:solidFill>
                        <a:effectLst/>
                        <a:latin typeface="+mj-lt"/>
                      </a:endParaRPr>
                    </a:p>
                  </a:txBody>
                  <a:tcPr marL="0" marR="0" marT="0" marB="0" anchor="ctr"/>
                </a:tc>
                <a:extLst>
                  <a:ext uri="{0D108BD9-81ED-4DB2-BD59-A6C34878D82A}">
                    <a16:rowId xmlns:a16="http://schemas.microsoft.com/office/drawing/2014/main" val="2970686040"/>
                  </a:ext>
                </a:extLst>
              </a:tr>
              <a:tr h="343943">
                <a:tc>
                  <a:txBody>
                    <a:bodyPr/>
                    <a:lstStyle/>
                    <a:p>
                      <a:pPr algn="l" fontAlgn="b"/>
                      <a:r>
                        <a:rPr lang="en-US" sz="1100" b="1" u="none" strike="noStrike">
                          <a:solidFill>
                            <a:schemeClr val="tx1"/>
                          </a:solidFill>
                          <a:effectLst/>
                          <a:latin typeface="+mj-lt"/>
                        </a:rPr>
                        <a:t>Capital Expenditures:</a:t>
                      </a:r>
                      <a:endParaRPr lang="en-US" sz="1100" b="1" i="0" u="none" strike="noStrike">
                        <a:solidFill>
                          <a:schemeClr val="tx1"/>
                        </a:solidFill>
                        <a:effectLst/>
                        <a:latin typeface="+mj-lt"/>
                      </a:endParaRPr>
                    </a:p>
                  </a:txBody>
                  <a:tcPr marL="0" marR="0" marT="0" marB="0" anchor="ctr">
                    <a:solidFill>
                      <a:schemeClr val="accent6"/>
                    </a:solidFill>
                  </a:tcPr>
                </a:tc>
                <a:tc>
                  <a:txBody>
                    <a:bodyPr/>
                    <a:lstStyle/>
                    <a:p>
                      <a:pPr algn="ctr" fontAlgn="b"/>
                      <a:endParaRPr lang="en-US" sz="1100" b="0" i="0" u="none" strike="noStrike">
                        <a:solidFill>
                          <a:schemeClr val="tx1"/>
                        </a:solidFill>
                        <a:effectLst/>
                        <a:latin typeface="+mj-lt"/>
                      </a:endParaRPr>
                    </a:p>
                  </a:txBody>
                  <a:tcPr marL="0" marR="0" marT="0" marB="0" anchor="ctr">
                    <a:solidFill>
                      <a:schemeClr val="accent6"/>
                    </a:solidFill>
                  </a:tcPr>
                </a:tc>
                <a:tc>
                  <a:txBody>
                    <a:bodyPr/>
                    <a:lstStyle/>
                    <a:p>
                      <a:pPr algn="ctr" fontAlgn="b"/>
                      <a:endParaRPr lang="en-US" sz="1100" b="0" i="0" u="none" strike="noStrike">
                        <a:solidFill>
                          <a:schemeClr val="tx1"/>
                        </a:solidFill>
                        <a:effectLst/>
                        <a:latin typeface="+mj-lt"/>
                      </a:endParaRPr>
                    </a:p>
                  </a:txBody>
                  <a:tcPr marL="0" marR="0" marT="0" marB="0" anchor="ctr">
                    <a:solidFill>
                      <a:schemeClr val="accent6"/>
                    </a:solidFill>
                  </a:tcPr>
                </a:tc>
                <a:tc>
                  <a:txBody>
                    <a:bodyPr/>
                    <a:lstStyle/>
                    <a:p>
                      <a:pPr algn="ctr" fontAlgn="b"/>
                      <a:endParaRPr lang="en-US" sz="1100" b="0" i="0" u="none" strike="noStrike">
                        <a:solidFill>
                          <a:schemeClr val="tx1"/>
                        </a:solidFill>
                        <a:effectLst/>
                        <a:latin typeface="+mj-lt"/>
                      </a:endParaRPr>
                    </a:p>
                  </a:txBody>
                  <a:tcPr marL="0" marR="0" marT="0" marB="0" anchor="ctr">
                    <a:solidFill>
                      <a:schemeClr val="accent6"/>
                    </a:solidFill>
                  </a:tcPr>
                </a:tc>
                <a:extLst>
                  <a:ext uri="{0D108BD9-81ED-4DB2-BD59-A6C34878D82A}">
                    <a16:rowId xmlns:a16="http://schemas.microsoft.com/office/drawing/2014/main" val="1868387363"/>
                  </a:ext>
                </a:extLst>
              </a:tr>
              <a:tr h="343943">
                <a:tc>
                  <a:txBody>
                    <a:bodyPr/>
                    <a:lstStyle/>
                    <a:p>
                      <a:pPr algn="l" fontAlgn="b"/>
                      <a:r>
                        <a:rPr lang="en-US" sz="1100" u="none" strike="noStrike">
                          <a:effectLst/>
                          <a:latin typeface="+mj-lt"/>
                        </a:rPr>
                        <a:t>Website:</a:t>
                      </a:r>
                      <a:endParaRPr lang="en-US" sz="1100" b="0" i="0" u="none" strike="noStrike">
                        <a:solidFill>
                          <a:srgbClr val="000000"/>
                        </a:solidFill>
                        <a:effectLst/>
                        <a:latin typeface="+mj-lt"/>
                      </a:endParaRPr>
                    </a:p>
                  </a:txBody>
                  <a:tcPr marL="85725" marR="0" marT="0" marB="0" anchor="ctr"/>
                </a:tc>
                <a:tc>
                  <a:txBody>
                    <a:bodyPr/>
                    <a:lstStyle/>
                    <a:p>
                      <a:pPr algn="ctr" fontAlgn="b"/>
                      <a:r>
                        <a:rPr lang="en-US" sz="1100" u="none" strike="noStrike">
                          <a:effectLst/>
                          <a:latin typeface="+mj-lt"/>
                        </a:rPr>
                        <a:t>($60,000)</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$0.00 </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$0.00 </a:t>
                      </a:r>
                      <a:endParaRPr lang="en-US" sz="1100" b="0" i="0" u="none" strike="noStrike">
                        <a:solidFill>
                          <a:srgbClr val="000000"/>
                        </a:solidFill>
                        <a:effectLst/>
                        <a:latin typeface="+mj-lt"/>
                      </a:endParaRPr>
                    </a:p>
                  </a:txBody>
                  <a:tcPr marL="0" marR="0" marT="0" marB="0" anchor="ctr"/>
                </a:tc>
                <a:extLst>
                  <a:ext uri="{0D108BD9-81ED-4DB2-BD59-A6C34878D82A}">
                    <a16:rowId xmlns:a16="http://schemas.microsoft.com/office/drawing/2014/main" val="3657593712"/>
                  </a:ext>
                </a:extLst>
              </a:tr>
              <a:tr h="343943">
                <a:tc>
                  <a:txBody>
                    <a:bodyPr/>
                    <a:lstStyle/>
                    <a:p>
                      <a:pPr algn="l" fontAlgn="b"/>
                      <a:r>
                        <a:rPr lang="en-US" sz="1100" u="none" strike="noStrike">
                          <a:effectLst/>
                          <a:latin typeface="+mj-lt"/>
                        </a:rPr>
                        <a:t>LLC Incorporation:</a:t>
                      </a:r>
                      <a:endParaRPr lang="en-US" sz="1100" b="0" i="0" u="none" strike="noStrike">
                        <a:solidFill>
                          <a:srgbClr val="000000"/>
                        </a:solidFill>
                        <a:effectLst/>
                        <a:latin typeface="+mj-lt"/>
                      </a:endParaRPr>
                    </a:p>
                  </a:txBody>
                  <a:tcPr marL="85725" marR="0" marT="0" marB="0" anchor="ctr"/>
                </a:tc>
                <a:tc>
                  <a:txBody>
                    <a:bodyPr/>
                    <a:lstStyle/>
                    <a:p>
                      <a:pPr algn="ctr" fontAlgn="b"/>
                      <a:r>
                        <a:rPr lang="en-US" sz="1100" u="none" strike="noStrike">
                          <a:effectLst/>
                          <a:latin typeface="+mj-lt"/>
                        </a:rPr>
                        <a:t>($300)</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$0.00 </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$0.00 </a:t>
                      </a:r>
                      <a:endParaRPr lang="en-US" sz="1100" b="0" i="0" u="none" strike="noStrike">
                        <a:solidFill>
                          <a:srgbClr val="000000"/>
                        </a:solidFill>
                        <a:effectLst/>
                        <a:latin typeface="+mj-lt"/>
                      </a:endParaRPr>
                    </a:p>
                  </a:txBody>
                  <a:tcPr marL="0" marR="0" marT="0" marB="0" anchor="ctr"/>
                </a:tc>
                <a:extLst>
                  <a:ext uri="{0D108BD9-81ED-4DB2-BD59-A6C34878D82A}">
                    <a16:rowId xmlns:a16="http://schemas.microsoft.com/office/drawing/2014/main" val="2786882160"/>
                  </a:ext>
                </a:extLst>
              </a:tr>
              <a:tr h="343943">
                <a:tc>
                  <a:txBody>
                    <a:bodyPr/>
                    <a:lstStyle/>
                    <a:p>
                      <a:pPr algn="l" fontAlgn="b"/>
                      <a:r>
                        <a:rPr lang="en-US" sz="1100" b="1" u="none" strike="noStrike">
                          <a:solidFill>
                            <a:schemeClr val="tx1"/>
                          </a:solidFill>
                          <a:effectLst/>
                          <a:latin typeface="+mj-lt"/>
                        </a:rPr>
                        <a:t>Expenses:</a:t>
                      </a:r>
                      <a:endParaRPr lang="en-US" sz="1100" b="1" i="0" u="none" strike="noStrike">
                        <a:solidFill>
                          <a:schemeClr val="tx1"/>
                        </a:solidFill>
                        <a:effectLst/>
                        <a:latin typeface="+mj-lt"/>
                      </a:endParaRPr>
                    </a:p>
                  </a:txBody>
                  <a:tcPr marL="0" marR="0" marT="0" marB="0" anchor="ctr">
                    <a:solidFill>
                      <a:schemeClr val="accent6"/>
                    </a:solidFill>
                  </a:tcPr>
                </a:tc>
                <a:tc>
                  <a:txBody>
                    <a:bodyPr/>
                    <a:lstStyle/>
                    <a:p>
                      <a:pPr algn="ctr" fontAlgn="b"/>
                      <a:endParaRPr lang="en-US" sz="1100" b="1" i="0" u="none" strike="noStrike">
                        <a:solidFill>
                          <a:schemeClr val="tx1"/>
                        </a:solidFill>
                        <a:effectLst/>
                        <a:latin typeface="+mj-lt"/>
                      </a:endParaRPr>
                    </a:p>
                  </a:txBody>
                  <a:tcPr marL="0" marR="0" marT="0" marB="0" anchor="ctr">
                    <a:solidFill>
                      <a:schemeClr val="accent6"/>
                    </a:solidFill>
                  </a:tcPr>
                </a:tc>
                <a:tc>
                  <a:txBody>
                    <a:bodyPr/>
                    <a:lstStyle/>
                    <a:p>
                      <a:pPr algn="ctr" fontAlgn="b"/>
                      <a:endParaRPr lang="en-US" sz="1100" b="1" i="0" u="none" strike="noStrike">
                        <a:solidFill>
                          <a:schemeClr val="tx1"/>
                        </a:solidFill>
                        <a:effectLst/>
                        <a:latin typeface="+mj-lt"/>
                      </a:endParaRPr>
                    </a:p>
                  </a:txBody>
                  <a:tcPr marL="0" marR="0" marT="0" marB="0" anchor="ctr">
                    <a:solidFill>
                      <a:schemeClr val="accent6"/>
                    </a:solidFill>
                  </a:tcPr>
                </a:tc>
                <a:tc>
                  <a:txBody>
                    <a:bodyPr/>
                    <a:lstStyle/>
                    <a:p>
                      <a:pPr algn="ctr" fontAlgn="b"/>
                      <a:endParaRPr lang="en-US" sz="1100" b="1" i="0" u="none" strike="noStrike">
                        <a:solidFill>
                          <a:schemeClr val="tx1"/>
                        </a:solidFill>
                        <a:effectLst/>
                        <a:latin typeface="+mj-lt"/>
                      </a:endParaRPr>
                    </a:p>
                  </a:txBody>
                  <a:tcPr marL="0" marR="0" marT="0" marB="0" anchor="ctr">
                    <a:solidFill>
                      <a:schemeClr val="accent6"/>
                    </a:solidFill>
                  </a:tcPr>
                </a:tc>
                <a:extLst>
                  <a:ext uri="{0D108BD9-81ED-4DB2-BD59-A6C34878D82A}">
                    <a16:rowId xmlns:a16="http://schemas.microsoft.com/office/drawing/2014/main" val="2203421938"/>
                  </a:ext>
                </a:extLst>
              </a:tr>
              <a:tr h="343943">
                <a:tc>
                  <a:txBody>
                    <a:bodyPr/>
                    <a:lstStyle/>
                    <a:p>
                      <a:pPr algn="l" fontAlgn="b"/>
                      <a:r>
                        <a:rPr lang="en-US" sz="1100" u="none" strike="noStrike">
                          <a:effectLst/>
                          <a:latin typeface="+mj-lt"/>
                        </a:rPr>
                        <a:t>Website Maintenance:</a:t>
                      </a:r>
                      <a:endParaRPr lang="en-US" sz="1100" b="0" i="0" u="none" strike="noStrike">
                        <a:solidFill>
                          <a:srgbClr val="000000"/>
                        </a:solidFill>
                        <a:effectLst/>
                        <a:latin typeface="+mj-lt"/>
                      </a:endParaRPr>
                    </a:p>
                  </a:txBody>
                  <a:tcPr marL="85725" marR="0" marT="0" marB="0" anchor="ctr"/>
                </a:tc>
                <a:tc>
                  <a:txBody>
                    <a:bodyPr/>
                    <a:lstStyle/>
                    <a:p>
                      <a:pPr algn="ctr" fontAlgn="b"/>
                      <a:r>
                        <a:rPr lang="en-US" sz="1100" u="none" strike="noStrike">
                          <a:effectLst/>
                          <a:latin typeface="+mj-lt"/>
                        </a:rPr>
                        <a:t>($5,000)</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($12,000)</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($12,000)</a:t>
                      </a:r>
                      <a:endParaRPr lang="en-US" sz="1100" b="0" i="0" u="none" strike="noStrike">
                        <a:solidFill>
                          <a:srgbClr val="000000"/>
                        </a:solidFill>
                        <a:effectLst/>
                        <a:latin typeface="+mj-lt"/>
                      </a:endParaRPr>
                    </a:p>
                  </a:txBody>
                  <a:tcPr marL="0" marR="0" marT="0" marB="0" anchor="ctr"/>
                </a:tc>
                <a:extLst>
                  <a:ext uri="{0D108BD9-81ED-4DB2-BD59-A6C34878D82A}">
                    <a16:rowId xmlns:a16="http://schemas.microsoft.com/office/drawing/2014/main" val="1731951516"/>
                  </a:ext>
                </a:extLst>
              </a:tr>
              <a:tr h="605341">
                <a:tc>
                  <a:txBody>
                    <a:bodyPr/>
                    <a:lstStyle/>
                    <a:p>
                      <a:pPr algn="l" fontAlgn="b"/>
                      <a:r>
                        <a:rPr lang="en-US" sz="1100" u="none" strike="noStrike">
                          <a:effectLst/>
                          <a:latin typeface="+mj-lt"/>
                        </a:rPr>
                        <a:t>COGM:</a:t>
                      </a:r>
                      <a:endParaRPr lang="en-US" sz="1100" b="0" i="0" u="none" strike="noStrike">
                        <a:solidFill>
                          <a:srgbClr val="000000"/>
                        </a:solidFill>
                        <a:effectLst/>
                        <a:latin typeface="+mj-lt"/>
                      </a:endParaRPr>
                    </a:p>
                  </a:txBody>
                  <a:tcPr marL="85725" marR="0" marT="0" marB="0" anchor="ctr"/>
                </a:tc>
                <a:tc>
                  <a:txBody>
                    <a:bodyPr/>
                    <a:lstStyle/>
                    <a:p>
                      <a:pPr algn="ctr" fontAlgn="b"/>
                      <a:r>
                        <a:rPr lang="en-US" sz="1100" u="none" strike="noStrike">
                          <a:effectLst/>
                          <a:latin typeface="+mj-lt"/>
                        </a:rPr>
                        <a:t>($2,410,560)</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($6,074,611)</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($6,378,342)</a:t>
                      </a:r>
                      <a:endParaRPr lang="en-US" sz="1100" b="0" i="0" u="none" strike="noStrike">
                        <a:solidFill>
                          <a:srgbClr val="000000"/>
                        </a:solidFill>
                        <a:effectLst/>
                        <a:latin typeface="+mj-lt"/>
                      </a:endParaRPr>
                    </a:p>
                  </a:txBody>
                  <a:tcPr marL="0" marR="0" marT="0" marB="0" anchor="ctr"/>
                </a:tc>
                <a:extLst>
                  <a:ext uri="{0D108BD9-81ED-4DB2-BD59-A6C34878D82A}">
                    <a16:rowId xmlns:a16="http://schemas.microsoft.com/office/drawing/2014/main" val="2123282647"/>
                  </a:ext>
                </a:extLst>
              </a:tr>
              <a:tr h="343943">
                <a:tc>
                  <a:txBody>
                    <a:bodyPr/>
                    <a:lstStyle/>
                    <a:p>
                      <a:pPr algn="l" fontAlgn="b"/>
                      <a:r>
                        <a:rPr lang="en-US" sz="1100" u="none" strike="noStrike">
                          <a:effectLst/>
                          <a:latin typeface="+mj-lt"/>
                        </a:rPr>
                        <a:t>Marketing &amp; Partnerships:</a:t>
                      </a:r>
                      <a:endParaRPr lang="en-US" sz="1100" b="0" i="0" u="none" strike="noStrike">
                        <a:solidFill>
                          <a:srgbClr val="000000"/>
                        </a:solidFill>
                        <a:effectLst/>
                        <a:latin typeface="+mj-lt"/>
                      </a:endParaRPr>
                    </a:p>
                  </a:txBody>
                  <a:tcPr marL="85725" marR="0" marT="0" marB="0" anchor="ctr"/>
                </a:tc>
                <a:tc>
                  <a:txBody>
                    <a:bodyPr/>
                    <a:lstStyle/>
                    <a:p>
                      <a:pPr algn="ctr" fontAlgn="b"/>
                      <a:r>
                        <a:rPr lang="en-US" sz="1100" u="none" strike="noStrike">
                          <a:effectLst/>
                          <a:latin typeface="+mj-lt"/>
                        </a:rPr>
                        <a:t>($458,333)</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($525,000)</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($551,250)</a:t>
                      </a:r>
                      <a:endParaRPr lang="en-US" sz="1100" b="0" i="0" u="none" strike="noStrike">
                        <a:solidFill>
                          <a:srgbClr val="000000"/>
                        </a:solidFill>
                        <a:effectLst/>
                        <a:latin typeface="+mj-lt"/>
                      </a:endParaRPr>
                    </a:p>
                  </a:txBody>
                  <a:tcPr marL="0" marR="0" marT="0" marB="0" anchor="ctr"/>
                </a:tc>
                <a:extLst>
                  <a:ext uri="{0D108BD9-81ED-4DB2-BD59-A6C34878D82A}">
                    <a16:rowId xmlns:a16="http://schemas.microsoft.com/office/drawing/2014/main" val="2101049054"/>
                  </a:ext>
                </a:extLst>
              </a:tr>
              <a:tr h="343943">
                <a:tc>
                  <a:txBody>
                    <a:bodyPr/>
                    <a:lstStyle/>
                    <a:p>
                      <a:pPr algn="l" fontAlgn="b"/>
                      <a:r>
                        <a:rPr lang="en-US" sz="1100" u="none" strike="noStrike">
                          <a:effectLst/>
                          <a:latin typeface="+mj-lt"/>
                        </a:rPr>
                        <a:t>Employee Salaries &amp; Benefits:</a:t>
                      </a:r>
                      <a:endParaRPr lang="en-US" sz="1100" b="0" i="0" u="none" strike="noStrike">
                        <a:solidFill>
                          <a:srgbClr val="000000"/>
                        </a:solidFill>
                        <a:effectLst/>
                        <a:latin typeface="+mj-lt"/>
                      </a:endParaRPr>
                    </a:p>
                  </a:txBody>
                  <a:tcPr marL="85725" marR="0" marT="0" marB="0" anchor="ctr"/>
                </a:tc>
                <a:tc>
                  <a:txBody>
                    <a:bodyPr/>
                    <a:lstStyle/>
                    <a:p>
                      <a:pPr algn="ctr" fontAlgn="b"/>
                      <a:r>
                        <a:rPr lang="en-US" sz="1100" u="none" strike="noStrike">
                          <a:effectLst/>
                          <a:latin typeface="+mj-lt"/>
                        </a:rPr>
                        <a:t>($900,000)</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($900,000)</a:t>
                      </a:r>
                      <a:endParaRPr lang="en-US" sz="1100" b="0" i="0" u="none" strike="noStrike">
                        <a:solidFill>
                          <a:srgbClr val="000000"/>
                        </a:solidFill>
                        <a:effectLst/>
                        <a:latin typeface="+mj-lt"/>
                      </a:endParaRPr>
                    </a:p>
                  </a:txBody>
                  <a:tcPr marL="0" marR="0" marT="0" marB="0" anchor="ctr"/>
                </a:tc>
                <a:tc>
                  <a:txBody>
                    <a:bodyPr/>
                    <a:lstStyle/>
                    <a:p>
                      <a:pPr algn="ctr" fontAlgn="b"/>
                      <a:r>
                        <a:rPr lang="en-US" sz="1100" u="none" strike="noStrike">
                          <a:effectLst/>
                          <a:latin typeface="+mj-lt"/>
                        </a:rPr>
                        <a:t>($900,000)</a:t>
                      </a:r>
                      <a:endParaRPr lang="en-US" sz="1100" b="0" i="0" u="none" strike="noStrike">
                        <a:solidFill>
                          <a:srgbClr val="000000"/>
                        </a:solidFill>
                        <a:effectLst/>
                        <a:latin typeface="+mj-lt"/>
                      </a:endParaRPr>
                    </a:p>
                  </a:txBody>
                  <a:tcPr marL="0" marR="0" marT="0" marB="0" anchor="ctr"/>
                </a:tc>
                <a:extLst>
                  <a:ext uri="{0D108BD9-81ED-4DB2-BD59-A6C34878D82A}">
                    <a16:rowId xmlns:a16="http://schemas.microsoft.com/office/drawing/2014/main" val="1499845278"/>
                  </a:ext>
                </a:extLst>
              </a:tr>
              <a:tr h="605341">
                <a:tc>
                  <a:txBody>
                    <a:bodyPr/>
                    <a:lstStyle/>
                    <a:p>
                      <a:pPr algn="l" fontAlgn="b"/>
                      <a:r>
                        <a:rPr lang="en-US" sz="1100" u="none" strike="noStrike">
                          <a:effectLst/>
                          <a:latin typeface="+mj-lt"/>
                        </a:rPr>
                        <a:t>Estimated Total/Break-Even Cost:</a:t>
                      </a:r>
                      <a:endParaRPr lang="en-US" sz="1100" b="1" i="0" u="none" strike="noStrike">
                        <a:solidFill>
                          <a:srgbClr val="000000"/>
                        </a:solidFill>
                        <a:effectLst/>
                        <a:latin typeface="+mj-lt"/>
                      </a:endParaRPr>
                    </a:p>
                  </a:txBody>
                  <a:tcPr marL="0" marR="0" marT="0" marB="0" anchor="ctr"/>
                </a:tc>
                <a:tc gridSpan="3">
                  <a:txBody>
                    <a:bodyPr/>
                    <a:lstStyle/>
                    <a:p>
                      <a:pPr algn="ctr" fontAlgn="b"/>
                      <a:r>
                        <a:rPr lang="en-US" sz="1100" b="1" u="none" strike="noStrike">
                          <a:solidFill>
                            <a:srgbClr val="FF7C80"/>
                          </a:solidFill>
                          <a:effectLst/>
                          <a:latin typeface="+mj-lt"/>
                        </a:rPr>
                        <a:t>($19,187,396)</a:t>
                      </a:r>
                      <a:endParaRPr lang="en-US" sz="1100" b="1" i="0" u="none" strike="noStrike">
                        <a:solidFill>
                          <a:srgbClr val="FF7C80"/>
                        </a:solidFill>
                        <a:effectLst/>
                        <a:latin typeface="+mj-lt"/>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61760392"/>
                  </a:ext>
                </a:extLst>
              </a:tr>
            </a:tbl>
          </a:graphicData>
        </a:graphic>
      </p:graphicFrame>
      <p:sp>
        <p:nvSpPr>
          <p:cNvPr id="18" name="Slide Number Placeholder 17">
            <a:extLst>
              <a:ext uri="{FF2B5EF4-FFF2-40B4-BE49-F238E27FC236}">
                <a16:creationId xmlns:a16="http://schemas.microsoft.com/office/drawing/2014/main" id="{79D96DBD-BADE-4818-A834-BB25AAF73A58}"/>
              </a:ext>
            </a:extLst>
          </p:cNvPr>
          <p:cNvSpPr>
            <a:spLocks noGrp="1"/>
          </p:cNvSpPr>
          <p:nvPr>
            <p:ph type="sldNum" sz="quarter" idx="12"/>
          </p:nvPr>
        </p:nvSpPr>
        <p:spPr/>
        <p:txBody>
          <a:bodyPr/>
          <a:lstStyle/>
          <a:p>
            <a:fld id="{1CD6F3AC-EEF3-47AB-A6D2-DF852002D0AF}" type="slidenum">
              <a:rPr lang="en-US" smtClean="0"/>
              <a:t>18</a:t>
            </a:fld>
            <a:endParaRPr lang="en-US"/>
          </a:p>
        </p:txBody>
      </p:sp>
      <p:graphicFrame>
        <p:nvGraphicFramePr>
          <p:cNvPr id="9" name="Chart 8">
            <a:extLst>
              <a:ext uri="{FF2B5EF4-FFF2-40B4-BE49-F238E27FC236}">
                <a16:creationId xmlns:a16="http://schemas.microsoft.com/office/drawing/2014/main" id="{F8E71715-C793-4119-8FA1-20E0B86CAFF4}"/>
              </a:ext>
            </a:extLst>
          </p:cNvPr>
          <p:cNvGraphicFramePr>
            <a:graphicFrameLocks/>
          </p:cNvGraphicFramePr>
          <p:nvPr>
            <p:extLst>
              <p:ext uri="{D42A27DB-BD31-4B8C-83A1-F6EECF244321}">
                <p14:modId xmlns:p14="http://schemas.microsoft.com/office/powerpoint/2010/main" val="1625877749"/>
              </p:ext>
            </p:extLst>
          </p:nvPr>
        </p:nvGraphicFramePr>
        <p:xfrm>
          <a:off x="5846886" y="2104993"/>
          <a:ext cx="5229378" cy="23199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E4CBD418-BF9C-4345-83A4-3D2CEEE64D3B}"/>
              </a:ext>
            </a:extLst>
          </p:cNvPr>
          <p:cNvGraphicFramePr>
            <a:graphicFrameLocks/>
          </p:cNvGraphicFramePr>
          <p:nvPr>
            <p:extLst>
              <p:ext uri="{D42A27DB-BD31-4B8C-83A1-F6EECF244321}">
                <p14:modId xmlns:p14="http://schemas.microsoft.com/office/powerpoint/2010/main" val="4293133908"/>
              </p:ext>
            </p:extLst>
          </p:nvPr>
        </p:nvGraphicFramePr>
        <p:xfrm>
          <a:off x="5846885" y="4554415"/>
          <a:ext cx="5229378" cy="2190426"/>
        </p:xfrm>
        <a:graphic>
          <a:graphicData uri="http://schemas.openxmlformats.org/drawingml/2006/chart">
            <c:chart xmlns:c="http://schemas.openxmlformats.org/drawingml/2006/chart" xmlns:r="http://schemas.openxmlformats.org/officeDocument/2006/relationships" r:id="rId7"/>
          </a:graphicData>
        </a:graphic>
      </p:graphicFrame>
      <p:pic>
        <p:nvPicPr>
          <p:cNvPr id="14" name="Graphic 13" descr="Paw prints outline">
            <a:extLst>
              <a:ext uri="{FF2B5EF4-FFF2-40B4-BE49-F238E27FC236}">
                <a16:creationId xmlns:a16="http://schemas.microsoft.com/office/drawing/2014/main" id="{D5B22458-A6DF-4B79-879F-53B33E3F05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360000">
            <a:off x="7526550" y="-702831"/>
            <a:ext cx="914400" cy="914400"/>
          </a:xfrm>
          <a:prstGeom prst="rect">
            <a:avLst/>
          </a:prstGeom>
        </p:spPr>
      </p:pic>
      <p:pic>
        <p:nvPicPr>
          <p:cNvPr id="15" name="Graphic 8" descr="Paw prints outline">
            <a:extLst>
              <a:ext uri="{FF2B5EF4-FFF2-40B4-BE49-F238E27FC236}">
                <a16:creationId xmlns:a16="http://schemas.microsoft.com/office/drawing/2014/main" id="{AB7478DE-71C9-48EF-9A42-231535327F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360000">
            <a:off x="8547343" y="-386528"/>
            <a:ext cx="914400" cy="914400"/>
          </a:xfrm>
          <a:prstGeom prst="rect">
            <a:avLst/>
          </a:prstGeom>
        </p:spPr>
      </p:pic>
      <p:pic>
        <p:nvPicPr>
          <p:cNvPr id="16" name="Graphic 8" descr="Paw prints outline">
            <a:extLst>
              <a:ext uri="{FF2B5EF4-FFF2-40B4-BE49-F238E27FC236}">
                <a16:creationId xmlns:a16="http://schemas.microsoft.com/office/drawing/2014/main" id="{AE413E98-A61F-4643-B8A0-CA5FAF492E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360000">
            <a:off x="9582512" y="-185247"/>
            <a:ext cx="914400" cy="914400"/>
          </a:xfrm>
          <a:prstGeom prst="rect">
            <a:avLst/>
          </a:prstGeom>
        </p:spPr>
      </p:pic>
      <p:pic>
        <p:nvPicPr>
          <p:cNvPr id="17" name="Graphic 8" descr="Paw prints outline">
            <a:extLst>
              <a:ext uri="{FF2B5EF4-FFF2-40B4-BE49-F238E27FC236}">
                <a16:creationId xmlns:a16="http://schemas.microsoft.com/office/drawing/2014/main" id="{11BE61EB-ED81-4BD7-B88C-54C98E9538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360000">
            <a:off x="10617682" y="145434"/>
            <a:ext cx="914400" cy="914400"/>
          </a:xfrm>
          <a:prstGeom prst="rect">
            <a:avLst/>
          </a:prstGeom>
        </p:spPr>
      </p:pic>
      <p:pic>
        <p:nvPicPr>
          <p:cNvPr id="19" name="Graphic 8" descr="Paw prints outline">
            <a:extLst>
              <a:ext uri="{FF2B5EF4-FFF2-40B4-BE49-F238E27FC236}">
                <a16:creationId xmlns:a16="http://schemas.microsoft.com/office/drawing/2014/main" id="{8ED4CF11-DA04-49A1-A9AB-EE6802B75C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360000">
            <a:off x="11652851" y="447358"/>
            <a:ext cx="914400" cy="914400"/>
          </a:xfrm>
          <a:prstGeom prst="rect">
            <a:avLst/>
          </a:prstGeom>
        </p:spPr>
      </p:pic>
    </p:spTree>
    <p:extLst>
      <p:ext uri="{BB962C8B-B14F-4D97-AF65-F5344CB8AC3E}">
        <p14:creationId xmlns:p14="http://schemas.microsoft.com/office/powerpoint/2010/main" val="2871477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9D80BEA-A406-47AE-AD4E-1CB0E22CACCB}"/>
              </a:ext>
            </a:extLst>
          </p:cNvPr>
          <p:cNvGraphicFramePr>
            <a:graphicFrameLocks noChangeAspect="1"/>
          </p:cNvGraphicFramePr>
          <p:nvPr>
            <p:custDataLst>
              <p:tags r:id="rId2"/>
            </p:custDataLst>
            <p:extLst>
              <p:ext uri="{D42A27DB-BD31-4B8C-83A1-F6EECF244321}">
                <p14:modId xmlns:p14="http://schemas.microsoft.com/office/powerpoint/2010/main" val="989614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9" name="think-cell Slide" r:id="rId4" imgW="411" imgH="409" progId="TCLayout.ActiveDocument.1">
                  <p:embed/>
                </p:oleObj>
              </mc:Choice>
              <mc:Fallback>
                <p:oleObj name="think-cell Slide" r:id="rId4" imgW="411" imgH="409" progId="TCLayout.ActiveDocument.1">
                  <p:embed/>
                  <p:pic>
                    <p:nvPicPr>
                      <p:cNvPr id="5" name="Object 4" hidden="1">
                        <a:extLst>
                          <a:ext uri="{FF2B5EF4-FFF2-40B4-BE49-F238E27FC236}">
                            <a16:creationId xmlns:a16="http://schemas.microsoft.com/office/drawing/2014/main" id="{49D80BEA-A406-47AE-AD4E-1CB0E22CACC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3586584-1161-48B5-8639-BCF13E10BD72}"/>
              </a:ext>
            </a:extLst>
          </p:cNvPr>
          <p:cNvSpPr>
            <a:spLocks noGrp="1"/>
          </p:cNvSpPr>
          <p:nvPr>
            <p:ph type="title"/>
          </p:nvPr>
        </p:nvSpPr>
        <p:spPr>
          <a:xfrm>
            <a:off x="810001" y="772504"/>
            <a:ext cx="10571998" cy="970450"/>
          </a:xfrm>
        </p:spPr>
        <p:txBody>
          <a:bodyPr vert="horz"/>
          <a:lstStyle/>
          <a:p>
            <a:r>
              <a:rPr lang="en-US"/>
              <a:t>Critical Risk Factors &amp; Non-Financial Resource Requirements</a:t>
            </a:r>
          </a:p>
        </p:txBody>
      </p:sp>
      <p:sp>
        <p:nvSpPr>
          <p:cNvPr id="3" name="Slide Number Placeholder 2">
            <a:extLst>
              <a:ext uri="{FF2B5EF4-FFF2-40B4-BE49-F238E27FC236}">
                <a16:creationId xmlns:a16="http://schemas.microsoft.com/office/drawing/2014/main" id="{9AF5DE75-4422-48B6-B1A6-1B3C57D15CA8}"/>
              </a:ext>
            </a:extLst>
          </p:cNvPr>
          <p:cNvSpPr>
            <a:spLocks noGrp="1"/>
          </p:cNvSpPr>
          <p:nvPr>
            <p:ph type="sldNum" sz="quarter" idx="12"/>
          </p:nvPr>
        </p:nvSpPr>
        <p:spPr/>
        <p:txBody>
          <a:bodyPr/>
          <a:lstStyle/>
          <a:p>
            <a:fld id="{1CD6F3AC-EEF3-47AB-A6D2-DF852002D0AF}" type="slidenum">
              <a:rPr lang="en-US" smtClean="0"/>
              <a:t>19</a:t>
            </a:fld>
            <a:endParaRPr lang="en-US"/>
          </a:p>
        </p:txBody>
      </p:sp>
      <p:graphicFrame>
        <p:nvGraphicFramePr>
          <p:cNvPr id="12" name="Table 12">
            <a:extLst>
              <a:ext uri="{FF2B5EF4-FFF2-40B4-BE49-F238E27FC236}">
                <a16:creationId xmlns:a16="http://schemas.microsoft.com/office/drawing/2014/main" id="{79885A93-58CB-4E35-8B7F-7D70D7CB9331}"/>
              </a:ext>
            </a:extLst>
          </p:cNvPr>
          <p:cNvGraphicFramePr>
            <a:graphicFrameLocks noGrp="1"/>
          </p:cNvGraphicFramePr>
          <p:nvPr>
            <p:extLst>
              <p:ext uri="{D42A27DB-BD31-4B8C-83A1-F6EECF244321}">
                <p14:modId xmlns:p14="http://schemas.microsoft.com/office/powerpoint/2010/main" val="427124763"/>
              </p:ext>
            </p:extLst>
          </p:nvPr>
        </p:nvGraphicFramePr>
        <p:xfrm>
          <a:off x="881644" y="2326174"/>
          <a:ext cx="6304425" cy="4174853"/>
        </p:xfrm>
        <a:graphic>
          <a:graphicData uri="http://schemas.openxmlformats.org/drawingml/2006/table">
            <a:tbl>
              <a:tblPr firstRow="1" bandRow="1">
                <a:tableStyleId>{5C22544A-7EE6-4342-B048-85BDC9FD1C3A}</a:tableStyleId>
              </a:tblPr>
              <a:tblGrid>
                <a:gridCol w="1776877">
                  <a:extLst>
                    <a:ext uri="{9D8B030D-6E8A-4147-A177-3AD203B41FA5}">
                      <a16:colId xmlns:a16="http://schemas.microsoft.com/office/drawing/2014/main" val="3769344200"/>
                    </a:ext>
                  </a:extLst>
                </a:gridCol>
                <a:gridCol w="2263774">
                  <a:extLst>
                    <a:ext uri="{9D8B030D-6E8A-4147-A177-3AD203B41FA5}">
                      <a16:colId xmlns:a16="http://schemas.microsoft.com/office/drawing/2014/main" val="659711922"/>
                    </a:ext>
                  </a:extLst>
                </a:gridCol>
                <a:gridCol w="2263774">
                  <a:extLst>
                    <a:ext uri="{9D8B030D-6E8A-4147-A177-3AD203B41FA5}">
                      <a16:colId xmlns:a16="http://schemas.microsoft.com/office/drawing/2014/main" val="1237515674"/>
                    </a:ext>
                  </a:extLst>
                </a:gridCol>
              </a:tblGrid>
              <a:tr h="575807">
                <a:tc gridSpan="3">
                  <a:txBody>
                    <a:bodyPr/>
                    <a:lstStyle/>
                    <a:p>
                      <a:pPr algn="ctr"/>
                      <a:r>
                        <a:rPr lang="en-US" sz="2000"/>
                        <a:t>Critical Risk Factors</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0854356"/>
                  </a:ext>
                </a:extLst>
              </a:tr>
              <a:tr h="325624">
                <a:tc>
                  <a:txBody>
                    <a:bodyPr/>
                    <a:lstStyle/>
                    <a:p>
                      <a:pPr algn="ctr"/>
                      <a:endParaRPr lang="en-US" sz="1500"/>
                    </a:p>
                  </a:txBody>
                  <a:tcPr anchor="ctr">
                    <a:solidFill>
                      <a:schemeClr val="accent2">
                        <a:lumMod val="20000"/>
                        <a:lumOff val="80000"/>
                      </a:schemeClr>
                    </a:solidFill>
                  </a:tcPr>
                </a:tc>
                <a:tc>
                  <a:txBody>
                    <a:bodyPr/>
                    <a:lstStyle/>
                    <a:p>
                      <a:pPr algn="ctr"/>
                      <a:r>
                        <a:rPr lang="en-US" sz="1500" b="1"/>
                        <a:t>Risk</a:t>
                      </a:r>
                    </a:p>
                  </a:txBody>
                  <a:tcPr anchor="ctr">
                    <a:solidFill>
                      <a:srgbClr val="D1E7F6"/>
                    </a:solidFill>
                  </a:tcPr>
                </a:tc>
                <a:tc>
                  <a:txBody>
                    <a:bodyPr/>
                    <a:lstStyle/>
                    <a:p>
                      <a:pPr algn="ctr"/>
                      <a:r>
                        <a:rPr lang="en-US" sz="1500" b="1"/>
                        <a:t>Mitigation</a:t>
                      </a:r>
                    </a:p>
                  </a:txBody>
                  <a:tcPr anchor="ctr">
                    <a:solidFill>
                      <a:srgbClr val="D1E7F6"/>
                    </a:solidFill>
                  </a:tcPr>
                </a:tc>
                <a:extLst>
                  <a:ext uri="{0D108BD9-81ED-4DB2-BD59-A6C34878D82A}">
                    <a16:rowId xmlns:a16="http://schemas.microsoft.com/office/drawing/2014/main" val="2356292103"/>
                  </a:ext>
                </a:extLst>
              </a:tr>
              <a:tr h="899205">
                <a:tc>
                  <a:txBody>
                    <a:bodyPr/>
                    <a:lstStyle/>
                    <a:p>
                      <a:pPr algn="ctr"/>
                      <a:r>
                        <a:rPr lang="en-US" sz="1500" b="1"/>
                        <a:t>Economic Risk:</a:t>
                      </a:r>
                    </a:p>
                  </a:txBody>
                  <a:tcPr anchor="ctr">
                    <a:solidFill>
                      <a:schemeClr val="accent2">
                        <a:lumMod val="20000"/>
                        <a:lumOff val="80000"/>
                      </a:schemeClr>
                    </a:solidFill>
                  </a:tcPr>
                </a:tc>
                <a:tc>
                  <a:txBody>
                    <a:bodyPr/>
                    <a:lstStyle/>
                    <a:p>
                      <a:r>
                        <a:rPr lang="en-US" sz="1500"/>
                        <a:t>International Tensions &amp; Shipping</a:t>
                      </a:r>
                    </a:p>
                  </a:txBody>
                  <a:tcPr anchor="ctr">
                    <a:solidFill>
                      <a:schemeClr val="tx1">
                        <a:lumMod val="95000"/>
                      </a:schemeClr>
                    </a:solidFill>
                  </a:tcPr>
                </a:tc>
                <a:tc>
                  <a:txBody>
                    <a:bodyPr/>
                    <a:lstStyle/>
                    <a:p>
                      <a:r>
                        <a:rPr lang="en-US" sz="1500"/>
                        <a:t>Save Money &amp; Domestic Partners</a:t>
                      </a:r>
                    </a:p>
                  </a:txBody>
                  <a:tcPr anchor="ctr">
                    <a:solidFill>
                      <a:schemeClr val="tx1">
                        <a:lumMod val="95000"/>
                      </a:schemeClr>
                    </a:solidFill>
                  </a:tcPr>
                </a:tc>
                <a:extLst>
                  <a:ext uri="{0D108BD9-81ED-4DB2-BD59-A6C34878D82A}">
                    <a16:rowId xmlns:a16="http://schemas.microsoft.com/office/drawing/2014/main" val="4163945782"/>
                  </a:ext>
                </a:extLst>
              </a:tr>
              <a:tr h="575807">
                <a:tc>
                  <a:txBody>
                    <a:bodyPr/>
                    <a:lstStyle/>
                    <a:p>
                      <a:pPr algn="ctr"/>
                      <a:r>
                        <a:rPr lang="en-US" sz="1500" b="1"/>
                        <a:t>Competitive Risk:</a:t>
                      </a:r>
                    </a:p>
                  </a:txBody>
                  <a:tcPr anchor="ctr">
                    <a:solidFill>
                      <a:schemeClr val="accent2">
                        <a:lumMod val="20000"/>
                        <a:lumOff val="80000"/>
                      </a:schemeClr>
                    </a:solidFill>
                  </a:tcPr>
                </a:tc>
                <a:tc>
                  <a:txBody>
                    <a:bodyPr/>
                    <a:lstStyle/>
                    <a:p>
                      <a:r>
                        <a:rPr lang="en-US" sz="1500"/>
                        <a:t>Copycats &amp; Look-alikes</a:t>
                      </a:r>
                    </a:p>
                  </a:txBody>
                  <a:tcPr anchor="ctr">
                    <a:solidFill>
                      <a:schemeClr val="tx1">
                        <a:lumMod val="95000"/>
                      </a:schemeClr>
                    </a:solidFill>
                  </a:tcPr>
                </a:tc>
                <a:tc>
                  <a:txBody>
                    <a:bodyPr/>
                    <a:lstStyle/>
                    <a:p>
                      <a:r>
                        <a:rPr lang="en-US" sz="1500"/>
                        <a:t>Patents &amp; Marketing </a:t>
                      </a:r>
                    </a:p>
                  </a:txBody>
                  <a:tcPr anchor="ctr">
                    <a:solidFill>
                      <a:schemeClr val="tx1">
                        <a:lumMod val="95000"/>
                      </a:schemeClr>
                    </a:solidFill>
                  </a:tcPr>
                </a:tc>
                <a:extLst>
                  <a:ext uri="{0D108BD9-81ED-4DB2-BD59-A6C34878D82A}">
                    <a16:rowId xmlns:a16="http://schemas.microsoft.com/office/drawing/2014/main" val="4058067793"/>
                  </a:ext>
                </a:extLst>
              </a:tr>
              <a:tr h="899205">
                <a:tc>
                  <a:txBody>
                    <a:bodyPr/>
                    <a:lstStyle/>
                    <a:p>
                      <a:pPr algn="ctr"/>
                      <a:r>
                        <a:rPr lang="en-US" sz="1500" b="1"/>
                        <a:t>Operational Risk: </a:t>
                      </a:r>
                    </a:p>
                  </a:txBody>
                  <a:tcPr anchor="ctr">
                    <a:solidFill>
                      <a:schemeClr val="accent2">
                        <a:lumMod val="20000"/>
                        <a:lumOff val="80000"/>
                      </a:schemeClr>
                    </a:solidFill>
                  </a:tcPr>
                </a:tc>
                <a:tc>
                  <a:txBody>
                    <a:bodyPr/>
                    <a:lstStyle/>
                    <a:p>
                      <a:r>
                        <a:rPr lang="en-US" sz="1500"/>
                        <a:t>Supply Chain Dislocation</a:t>
                      </a:r>
                    </a:p>
                  </a:txBody>
                  <a:tcPr anchor="ctr">
                    <a:solidFill>
                      <a:schemeClr val="tx1">
                        <a:lumMod val="95000"/>
                      </a:schemeClr>
                    </a:solidFill>
                  </a:tcPr>
                </a:tc>
                <a:tc>
                  <a:txBody>
                    <a:bodyPr/>
                    <a:lstStyle/>
                    <a:p>
                      <a:r>
                        <a:rPr lang="en-US" sz="1500"/>
                        <a:t>Domestic Partners, Future Warehousing</a:t>
                      </a:r>
                    </a:p>
                  </a:txBody>
                  <a:tcPr anchor="ctr">
                    <a:solidFill>
                      <a:schemeClr val="tx1">
                        <a:lumMod val="95000"/>
                      </a:schemeClr>
                    </a:solidFill>
                  </a:tcPr>
                </a:tc>
                <a:extLst>
                  <a:ext uri="{0D108BD9-81ED-4DB2-BD59-A6C34878D82A}">
                    <a16:rowId xmlns:a16="http://schemas.microsoft.com/office/drawing/2014/main" val="3720292259"/>
                  </a:ext>
                </a:extLst>
              </a:tr>
              <a:tr h="899205">
                <a:tc>
                  <a:txBody>
                    <a:bodyPr/>
                    <a:lstStyle/>
                    <a:p>
                      <a:pPr algn="ctr"/>
                      <a:r>
                        <a:rPr lang="en-US" sz="1500" b="1"/>
                        <a:t>Financial Risk:</a:t>
                      </a:r>
                    </a:p>
                  </a:txBody>
                  <a:tcPr anchor="ctr">
                    <a:solidFill>
                      <a:schemeClr val="accent2">
                        <a:lumMod val="20000"/>
                        <a:lumOff val="80000"/>
                      </a:schemeClr>
                    </a:solidFill>
                  </a:tcPr>
                </a:tc>
                <a:tc>
                  <a:txBody>
                    <a:bodyPr/>
                    <a:lstStyle/>
                    <a:p>
                      <a:r>
                        <a:rPr lang="en-US" sz="1500"/>
                        <a:t>“Eggs in One Basket”</a:t>
                      </a:r>
                    </a:p>
                  </a:txBody>
                  <a:tcPr anchor="ctr">
                    <a:solidFill>
                      <a:schemeClr val="tx1">
                        <a:lumMod val="95000"/>
                      </a:schemeClr>
                    </a:solidFill>
                  </a:tcPr>
                </a:tc>
                <a:tc>
                  <a:txBody>
                    <a:bodyPr/>
                    <a:lstStyle/>
                    <a:p>
                      <a:r>
                        <a:rPr lang="en-US" sz="1500"/>
                        <a:t>Product Diversification and Acquisitions</a:t>
                      </a:r>
                    </a:p>
                  </a:txBody>
                  <a:tcPr anchor="ctr">
                    <a:solidFill>
                      <a:schemeClr val="tx1">
                        <a:lumMod val="95000"/>
                      </a:schemeClr>
                    </a:solidFill>
                  </a:tcPr>
                </a:tc>
                <a:extLst>
                  <a:ext uri="{0D108BD9-81ED-4DB2-BD59-A6C34878D82A}">
                    <a16:rowId xmlns:a16="http://schemas.microsoft.com/office/drawing/2014/main" val="2279255926"/>
                  </a:ext>
                </a:extLst>
              </a:tr>
            </a:tbl>
          </a:graphicData>
        </a:graphic>
      </p:graphicFrame>
      <p:graphicFrame>
        <p:nvGraphicFramePr>
          <p:cNvPr id="13" name="Table 12">
            <a:extLst>
              <a:ext uri="{FF2B5EF4-FFF2-40B4-BE49-F238E27FC236}">
                <a16:creationId xmlns:a16="http://schemas.microsoft.com/office/drawing/2014/main" id="{5B18A7DD-E99F-4751-931E-2C3C1D8269AD}"/>
              </a:ext>
            </a:extLst>
          </p:cNvPr>
          <p:cNvGraphicFramePr>
            <a:graphicFrameLocks noGrp="1"/>
          </p:cNvGraphicFramePr>
          <p:nvPr>
            <p:extLst>
              <p:ext uri="{D42A27DB-BD31-4B8C-83A1-F6EECF244321}">
                <p14:modId xmlns:p14="http://schemas.microsoft.com/office/powerpoint/2010/main" val="2553875646"/>
              </p:ext>
            </p:extLst>
          </p:nvPr>
        </p:nvGraphicFramePr>
        <p:xfrm>
          <a:off x="7559141" y="3239745"/>
          <a:ext cx="3917576" cy="2319153"/>
        </p:xfrm>
        <a:graphic>
          <a:graphicData uri="http://schemas.openxmlformats.org/drawingml/2006/table">
            <a:tbl>
              <a:tblPr firstRow="1" bandRow="1">
                <a:tableStyleId>{5C22544A-7EE6-4342-B048-85BDC9FD1C3A}</a:tableStyleId>
              </a:tblPr>
              <a:tblGrid>
                <a:gridCol w="1465306">
                  <a:extLst>
                    <a:ext uri="{9D8B030D-6E8A-4147-A177-3AD203B41FA5}">
                      <a16:colId xmlns:a16="http://schemas.microsoft.com/office/drawing/2014/main" val="3769344200"/>
                    </a:ext>
                  </a:extLst>
                </a:gridCol>
                <a:gridCol w="2452270">
                  <a:extLst>
                    <a:ext uri="{9D8B030D-6E8A-4147-A177-3AD203B41FA5}">
                      <a16:colId xmlns:a16="http://schemas.microsoft.com/office/drawing/2014/main" val="659711922"/>
                    </a:ext>
                  </a:extLst>
                </a:gridCol>
              </a:tblGrid>
              <a:tr h="575807">
                <a:tc gridSpan="2">
                  <a:txBody>
                    <a:bodyPr/>
                    <a:lstStyle/>
                    <a:p>
                      <a:pPr algn="ctr"/>
                      <a:r>
                        <a:rPr lang="en-US" sz="2000"/>
                        <a:t>Non-Financial Resources</a:t>
                      </a:r>
                    </a:p>
                  </a:txBody>
                  <a:tcPr anchor="ctr"/>
                </a:tc>
                <a:tc hMerge="1">
                  <a:txBody>
                    <a:bodyPr/>
                    <a:lstStyle/>
                    <a:p>
                      <a:endParaRPr lang="en-US"/>
                    </a:p>
                  </a:txBody>
                  <a:tcPr/>
                </a:tc>
                <a:extLst>
                  <a:ext uri="{0D108BD9-81ED-4DB2-BD59-A6C34878D82A}">
                    <a16:rowId xmlns:a16="http://schemas.microsoft.com/office/drawing/2014/main" val="930854356"/>
                  </a:ext>
                </a:extLst>
              </a:tr>
              <a:tr h="737506">
                <a:tc>
                  <a:txBody>
                    <a:bodyPr/>
                    <a:lstStyle/>
                    <a:p>
                      <a:pPr algn="ctr"/>
                      <a:r>
                        <a:rPr lang="en-US" sz="1500" b="1"/>
                        <a:t>Tangible:</a:t>
                      </a:r>
                    </a:p>
                  </a:txBody>
                  <a:tcPr anchor="ctr">
                    <a:solidFill>
                      <a:schemeClr val="accent2">
                        <a:lumMod val="20000"/>
                        <a:lumOff val="80000"/>
                      </a:schemeClr>
                    </a:solidFill>
                  </a:tcPr>
                </a:tc>
                <a:tc>
                  <a:txBody>
                    <a:bodyPr/>
                    <a:lstStyle/>
                    <a:p>
                      <a:r>
                        <a:rPr lang="en-US" sz="1500"/>
                        <a:t>Equipment &amp; Website</a:t>
                      </a:r>
                    </a:p>
                  </a:txBody>
                  <a:tcPr anchor="ctr">
                    <a:solidFill>
                      <a:schemeClr val="tx1">
                        <a:lumMod val="95000"/>
                      </a:schemeClr>
                    </a:solidFill>
                  </a:tcPr>
                </a:tc>
                <a:extLst>
                  <a:ext uri="{0D108BD9-81ED-4DB2-BD59-A6C34878D82A}">
                    <a16:rowId xmlns:a16="http://schemas.microsoft.com/office/drawing/2014/main" val="4163945782"/>
                  </a:ext>
                </a:extLst>
              </a:tr>
              <a:tr h="737506">
                <a:tc>
                  <a:txBody>
                    <a:bodyPr/>
                    <a:lstStyle/>
                    <a:p>
                      <a:pPr algn="ctr"/>
                      <a:r>
                        <a:rPr lang="en-US" sz="1500" b="1"/>
                        <a:t>Intangible:</a:t>
                      </a:r>
                    </a:p>
                  </a:txBody>
                  <a:tcPr anchor="ctr">
                    <a:solidFill>
                      <a:schemeClr val="accent2">
                        <a:lumMod val="20000"/>
                        <a:lumOff val="80000"/>
                      </a:schemeClr>
                    </a:solidFill>
                  </a:tcPr>
                </a:tc>
                <a:tc>
                  <a:txBody>
                    <a:bodyPr/>
                    <a:lstStyle/>
                    <a:p>
                      <a:r>
                        <a:rPr lang="en-US" sz="1500"/>
                        <a:t>Patents, Goodwill, IP, Investor Relations, PR, Supplier &amp; Distributor Relationships </a:t>
                      </a:r>
                    </a:p>
                  </a:txBody>
                  <a:tcPr anchor="ctr">
                    <a:solidFill>
                      <a:schemeClr val="tx1">
                        <a:lumMod val="95000"/>
                      </a:schemeClr>
                    </a:solidFill>
                  </a:tcPr>
                </a:tc>
                <a:extLst>
                  <a:ext uri="{0D108BD9-81ED-4DB2-BD59-A6C34878D82A}">
                    <a16:rowId xmlns:a16="http://schemas.microsoft.com/office/drawing/2014/main" val="4058067793"/>
                  </a:ext>
                </a:extLst>
              </a:tr>
            </a:tbl>
          </a:graphicData>
        </a:graphic>
      </p:graphicFrame>
    </p:spTree>
    <p:extLst>
      <p:ext uri="{BB962C8B-B14F-4D97-AF65-F5344CB8AC3E}">
        <p14:creationId xmlns:p14="http://schemas.microsoft.com/office/powerpoint/2010/main" val="502289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87B603B-B264-4B4E-A387-4C4D5087BD80}"/>
              </a:ext>
            </a:extLst>
          </p:cNvPr>
          <p:cNvGraphicFramePr>
            <a:graphicFrameLocks noChangeAspect="1"/>
          </p:cNvGraphicFramePr>
          <p:nvPr>
            <p:custDataLst>
              <p:tags r:id="rId2"/>
            </p:custDataLst>
            <p:extLst>
              <p:ext uri="{D42A27DB-BD31-4B8C-83A1-F6EECF244321}">
                <p14:modId xmlns:p14="http://schemas.microsoft.com/office/powerpoint/2010/main" val="7240590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7" name="think-cell Slide" r:id="rId4" imgW="411" imgH="409" progId="TCLayout.ActiveDocument.1">
                  <p:embed/>
                </p:oleObj>
              </mc:Choice>
              <mc:Fallback>
                <p:oleObj name="think-cell Slide" r:id="rId4" imgW="411" imgH="409" progId="TCLayout.ActiveDocument.1">
                  <p:embed/>
                  <p:pic>
                    <p:nvPicPr>
                      <p:cNvPr id="6" name="Object 5" hidden="1">
                        <a:extLst>
                          <a:ext uri="{FF2B5EF4-FFF2-40B4-BE49-F238E27FC236}">
                            <a16:creationId xmlns:a16="http://schemas.microsoft.com/office/drawing/2014/main" id="{987B603B-B264-4B4E-A387-4C4D5087BD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8152E4F2-9468-413F-B953-BBB369376FED}"/>
              </a:ext>
            </a:extLst>
          </p:cNvPr>
          <p:cNvSpPr>
            <a:spLocks noGrp="1"/>
          </p:cNvSpPr>
          <p:nvPr>
            <p:ph type="title"/>
          </p:nvPr>
        </p:nvSpPr>
        <p:spPr/>
        <p:txBody>
          <a:bodyPr vert="horz"/>
          <a:lstStyle/>
          <a:p>
            <a:r>
              <a:rPr lang="en-US"/>
              <a:t>Meet Napoleon</a:t>
            </a:r>
          </a:p>
        </p:txBody>
      </p:sp>
      <p:sp>
        <p:nvSpPr>
          <p:cNvPr id="8" name="Slide Number Placeholder 7">
            <a:extLst>
              <a:ext uri="{FF2B5EF4-FFF2-40B4-BE49-F238E27FC236}">
                <a16:creationId xmlns:a16="http://schemas.microsoft.com/office/drawing/2014/main" id="{FC21AF28-D912-47DA-8A06-8B86DBE55EAE}"/>
              </a:ext>
            </a:extLst>
          </p:cNvPr>
          <p:cNvSpPr>
            <a:spLocks noGrp="1"/>
          </p:cNvSpPr>
          <p:nvPr>
            <p:ph type="sldNum" sz="quarter" idx="12"/>
          </p:nvPr>
        </p:nvSpPr>
        <p:spPr/>
        <p:txBody>
          <a:bodyPr/>
          <a:lstStyle/>
          <a:p>
            <a:fld id="{1CD6F3AC-EEF3-47AB-A6D2-DF852002D0AF}" type="slidenum">
              <a:rPr lang="en-US" smtClean="0"/>
              <a:t>2</a:t>
            </a:fld>
            <a:endParaRPr lang="en-US"/>
          </a:p>
        </p:txBody>
      </p:sp>
      <p:pic>
        <p:nvPicPr>
          <p:cNvPr id="1026" name="Picture 2">
            <a:extLst>
              <a:ext uri="{FF2B5EF4-FFF2-40B4-BE49-F238E27FC236}">
                <a16:creationId xmlns:a16="http://schemas.microsoft.com/office/drawing/2014/main" id="{EF977B4B-053E-49BB-B200-C82985D842A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288" t="4777" b="8280"/>
          <a:stretch/>
        </p:blipFill>
        <p:spPr bwMode="auto">
          <a:xfrm>
            <a:off x="7596210" y="2337638"/>
            <a:ext cx="2977205" cy="39299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D244210-83F9-A370-290A-1ADF83B6B893}"/>
              </a:ext>
            </a:extLst>
          </p:cNvPr>
          <p:cNvSpPr>
            <a:spLocks noGrp="1"/>
          </p:cNvSpPr>
          <p:nvPr>
            <p:ph idx="1"/>
          </p:nvPr>
        </p:nvSpPr>
        <p:spPr>
          <a:xfrm>
            <a:off x="810200" y="2747621"/>
            <a:ext cx="8537195" cy="2119744"/>
          </a:xfrm>
        </p:spPr>
        <p:txBody>
          <a:bodyPr vert="horz" lIns="91440" tIns="45720" rIns="91440" bIns="45720" rtlCol="0" anchor="t">
            <a:noAutofit/>
          </a:bodyPr>
          <a:lstStyle/>
          <a:p>
            <a:r>
              <a:rPr lang="en-US" sz="1500"/>
              <a:t>Who here as a pet? </a:t>
            </a:r>
            <a:br>
              <a:rPr lang="en-US" sz="1500"/>
            </a:br>
            <a:endParaRPr lang="en-US" sz="1500"/>
          </a:p>
          <a:p>
            <a:r>
              <a:rPr lang="en-US" sz="1500">
                <a:ea typeface="+mn-lt"/>
                <a:cs typeface="+mn-lt"/>
              </a:rPr>
              <a:t>We tried traveling with our pets, and Napoleon was MISERABLE </a:t>
            </a:r>
          </a:p>
          <a:p>
            <a:endParaRPr lang="en-US" sz="1400"/>
          </a:p>
          <a:p>
            <a:pPr marL="57150" indent="0">
              <a:buNone/>
            </a:pPr>
            <a:endParaRPr lang="en-US" sz="1400"/>
          </a:p>
          <a:p>
            <a:pPr marL="57150" indent="0">
              <a:buNone/>
            </a:pPr>
            <a:endParaRPr lang="en-US" sz="1400"/>
          </a:p>
        </p:txBody>
      </p:sp>
      <p:grpSp>
        <p:nvGrpSpPr>
          <p:cNvPr id="5" name="Group 4">
            <a:extLst>
              <a:ext uri="{FF2B5EF4-FFF2-40B4-BE49-F238E27FC236}">
                <a16:creationId xmlns:a16="http://schemas.microsoft.com/office/drawing/2014/main" id="{DCCFC751-6906-325D-5CFF-4B3AA4FFDDFD}"/>
              </a:ext>
            </a:extLst>
          </p:cNvPr>
          <p:cNvGrpSpPr/>
          <p:nvPr/>
        </p:nvGrpSpPr>
        <p:grpSpPr>
          <a:xfrm>
            <a:off x="391631" y="4946795"/>
            <a:ext cx="4005532" cy="1762665"/>
            <a:chOff x="966158" y="5099649"/>
            <a:chExt cx="4005532" cy="1762665"/>
          </a:xfrm>
        </p:grpSpPr>
        <p:pic>
          <p:nvPicPr>
            <p:cNvPr id="14" name="Graphic 13" descr="Paw prints outline">
              <a:extLst>
                <a:ext uri="{FF2B5EF4-FFF2-40B4-BE49-F238E27FC236}">
                  <a16:creationId xmlns:a16="http://schemas.microsoft.com/office/drawing/2014/main" id="{23F53C1E-5B98-AFDD-5A73-DB3A86029E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60000">
              <a:off x="966158" y="5099649"/>
              <a:ext cx="914400" cy="914400"/>
            </a:xfrm>
            <a:prstGeom prst="rect">
              <a:avLst/>
            </a:prstGeom>
          </p:spPr>
        </p:pic>
        <p:pic>
          <p:nvPicPr>
            <p:cNvPr id="15" name="Graphic 8" descr="Paw prints outline">
              <a:extLst>
                <a:ext uri="{FF2B5EF4-FFF2-40B4-BE49-F238E27FC236}">
                  <a16:creationId xmlns:a16="http://schemas.microsoft.com/office/drawing/2014/main" id="{6853A46D-B0A0-F001-8E59-EDA341725AA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60000">
              <a:off x="1986951" y="5415952"/>
              <a:ext cx="914400" cy="914400"/>
            </a:xfrm>
            <a:prstGeom prst="rect">
              <a:avLst/>
            </a:prstGeom>
          </p:spPr>
        </p:pic>
        <p:pic>
          <p:nvPicPr>
            <p:cNvPr id="16" name="Graphic 8" descr="Paw prints outline">
              <a:extLst>
                <a:ext uri="{FF2B5EF4-FFF2-40B4-BE49-F238E27FC236}">
                  <a16:creationId xmlns:a16="http://schemas.microsoft.com/office/drawing/2014/main" id="{128B923F-E768-7C5D-314B-B67EC4C356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60000">
              <a:off x="3022120" y="5617233"/>
              <a:ext cx="914400" cy="914400"/>
            </a:xfrm>
            <a:prstGeom prst="rect">
              <a:avLst/>
            </a:prstGeom>
          </p:spPr>
        </p:pic>
        <p:pic>
          <p:nvPicPr>
            <p:cNvPr id="17" name="Graphic 8" descr="Paw prints outline">
              <a:extLst>
                <a:ext uri="{FF2B5EF4-FFF2-40B4-BE49-F238E27FC236}">
                  <a16:creationId xmlns:a16="http://schemas.microsoft.com/office/drawing/2014/main" id="{646405C5-5AC2-DC8B-51B4-8BDB1EA46B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360000">
              <a:off x="4057290" y="5947914"/>
              <a:ext cx="914400" cy="914400"/>
            </a:xfrm>
            <a:prstGeom prst="rect">
              <a:avLst/>
            </a:prstGeom>
          </p:spPr>
        </p:pic>
      </p:grpSp>
    </p:spTree>
    <p:extLst>
      <p:ext uri="{BB962C8B-B14F-4D97-AF65-F5344CB8AC3E}">
        <p14:creationId xmlns:p14="http://schemas.microsoft.com/office/powerpoint/2010/main" val="1610686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B2C0-566C-C20B-6643-03CDF553B0D6}"/>
              </a:ext>
            </a:extLst>
          </p:cNvPr>
          <p:cNvSpPr>
            <a:spLocks noGrp="1"/>
          </p:cNvSpPr>
          <p:nvPr>
            <p:ph type="title"/>
          </p:nvPr>
        </p:nvSpPr>
        <p:spPr>
          <a:xfrm>
            <a:off x="810000" y="576584"/>
            <a:ext cx="10571998" cy="970450"/>
          </a:xfrm>
        </p:spPr>
        <p:txBody>
          <a:bodyPr/>
          <a:lstStyle/>
          <a:p>
            <a:r>
              <a:rPr lang="en-US"/>
              <a:t>Appendix</a:t>
            </a:r>
          </a:p>
        </p:txBody>
      </p:sp>
      <p:sp>
        <p:nvSpPr>
          <p:cNvPr id="4" name="Slide Number Placeholder 3">
            <a:extLst>
              <a:ext uri="{FF2B5EF4-FFF2-40B4-BE49-F238E27FC236}">
                <a16:creationId xmlns:a16="http://schemas.microsoft.com/office/drawing/2014/main" id="{9B070CB7-D25E-FBBB-5111-37996B62F772}"/>
              </a:ext>
            </a:extLst>
          </p:cNvPr>
          <p:cNvSpPr>
            <a:spLocks noGrp="1"/>
          </p:cNvSpPr>
          <p:nvPr>
            <p:ph type="sldNum" sz="quarter" idx="12"/>
          </p:nvPr>
        </p:nvSpPr>
        <p:spPr/>
        <p:txBody>
          <a:bodyPr/>
          <a:lstStyle/>
          <a:p>
            <a:fld id="{1CD6F3AC-EEF3-47AB-A6D2-DF852002D0AF}" type="slidenum">
              <a:rPr lang="en-US" smtClean="0"/>
              <a:t>20</a:t>
            </a:fld>
            <a:endParaRPr lang="en-US"/>
          </a:p>
        </p:txBody>
      </p:sp>
      <p:pic>
        <p:nvPicPr>
          <p:cNvPr id="22" name="Graphic 8" descr="Paw prints outline">
            <a:extLst>
              <a:ext uri="{FF2B5EF4-FFF2-40B4-BE49-F238E27FC236}">
                <a16:creationId xmlns:a16="http://schemas.microsoft.com/office/drawing/2014/main" id="{88F9A5BF-3253-F08D-1F28-4C8BDD9A5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60000" flipH="1" flipV="1">
            <a:off x="-149367" y="2169563"/>
            <a:ext cx="983411" cy="983411"/>
          </a:xfrm>
          <a:prstGeom prst="rect">
            <a:avLst/>
          </a:prstGeom>
        </p:spPr>
      </p:pic>
      <p:pic>
        <p:nvPicPr>
          <p:cNvPr id="24" name="Graphic 23" descr="Paw prints outline">
            <a:extLst>
              <a:ext uri="{FF2B5EF4-FFF2-40B4-BE49-F238E27FC236}">
                <a16:creationId xmlns:a16="http://schemas.microsoft.com/office/drawing/2014/main" id="{8EB1E2AA-64D2-DBDC-DEB8-F5EFA5F560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60000" flipH="1" flipV="1">
            <a:off x="885804" y="2385222"/>
            <a:ext cx="983411" cy="983411"/>
          </a:xfrm>
          <a:prstGeom prst="rect">
            <a:avLst/>
          </a:prstGeom>
        </p:spPr>
      </p:pic>
      <p:pic>
        <p:nvPicPr>
          <p:cNvPr id="26" name="Graphic 8" descr="Paw prints outline">
            <a:extLst>
              <a:ext uri="{FF2B5EF4-FFF2-40B4-BE49-F238E27FC236}">
                <a16:creationId xmlns:a16="http://schemas.microsoft.com/office/drawing/2014/main" id="{6B9DCCF7-1F28-1477-C9D0-B95BF58651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60000" flipH="1" flipV="1">
            <a:off x="1906597" y="2701526"/>
            <a:ext cx="983411" cy="983411"/>
          </a:xfrm>
          <a:prstGeom prst="rect">
            <a:avLst/>
          </a:prstGeom>
        </p:spPr>
      </p:pic>
      <p:pic>
        <p:nvPicPr>
          <p:cNvPr id="28" name="Graphic 8" descr="Paw prints outline">
            <a:extLst>
              <a:ext uri="{FF2B5EF4-FFF2-40B4-BE49-F238E27FC236}">
                <a16:creationId xmlns:a16="http://schemas.microsoft.com/office/drawing/2014/main" id="{9FF10DB1-C438-FD24-6792-3D29F79F8B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60000" flipH="1" flipV="1">
            <a:off x="2323540" y="3233486"/>
            <a:ext cx="983411" cy="983411"/>
          </a:xfrm>
          <a:prstGeom prst="rect">
            <a:avLst/>
          </a:prstGeom>
        </p:spPr>
      </p:pic>
      <p:pic>
        <p:nvPicPr>
          <p:cNvPr id="30" name="Graphic 8" descr="Paw prints outline">
            <a:extLst>
              <a:ext uri="{FF2B5EF4-FFF2-40B4-BE49-F238E27FC236}">
                <a16:creationId xmlns:a16="http://schemas.microsoft.com/office/drawing/2014/main" id="{AB026F43-CCD7-F7A8-3955-0E51C87181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60000" flipH="1" flipV="1">
            <a:off x="2941766" y="3765449"/>
            <a:ext cx="983411" cy="983411"/>
          </a:xfrm>
          <a:prstGeom prst="rect">
            <a:avLst/>
          </a:prstGeom>
        </p:spPr>
      </p:pic>
      <p:pic>
        <p:nvPicPr>
          <p:cNvPr id="32" name="Graphic 8" descr="Paw prints outline">
            <a:extLst>
              <a:ext uri="{FF2B5EF4-FFF2-40B4-BE49-F238E27FC236}">
                <a16:creationId xmlns:a16="http://schemas.microsoft.com/office/drawing/2014/main" id="{6C24DF6B-8A3A-EDD0-8061-16B3DEBC25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60000" flipH="1" flipV="1">
            <a:off x="3157426" y="4513071"/>
            <a:ext cx="983411" cy="983411"/>
          </a:xfrm>
          <a:prstGeom prst="rect">
            <a:avLst/>
          </a:prstGeom>
        </p:spPr>
      </p:pic>
      <p:pic>
        <p:nvPicPr>
          <p:cNvPr id="46" name="Graphic 8" descr="Paw prints outline">
            <a:extLst>
              <a:ext uri="{FF2B5EF4-FFF2-40B4-BE49-F238E27FC236}">
                <a16:creationId xmlns:a16="http://schemas.microsoft.com/office/drawing/2014/main" id="{35C7B9CE-86A2-BE25-BE4D-9DB8E63D85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60000" flipH="1" flipV="1">
            <a:off x="3298462" y="5212727"/>
            <a:ext cx="1069675" cy="1069675"/>
          </a:xfrm>
          <a:prstGeom prst="rect">
            <a:avLst/>
          </a:prstGeom>
        </p:spPr>
      </p:pic>
      <p:pic>
        <p:nvPicPr>
          <p:cNvPr id="48" name="Graphic 47" descr="Paw prints outline">
            <a:extLst>
              <a:ext uri="{FF2B5EF4-FFF2-40B4-BE49-F238E27FC236}">
                <a16:creationId xmlns:a16="http://schemas.microsoft.com/office/drawing/2014/main" id="{17D2CFBA-68B9-0B70-B7E1-33A477DE42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60000" flipH="1" flipV="1">
            <a:off x="4046085" y="5816575"/>
            <a:ext cx="1069675" cy="1069675"/>
          </a:xfrm>
          <a:prstGeom prst="rect">
            <a:avLst/>
          </a:prstGeom>
        </p:spPr>
      </p:pic>
      <p:pic>
        <p:nvPicPr>
          <p:cNvPr id="50" name="Graphic 8" descr="Paw prints outline">
            <a:extLst>
              <a:ext uri="{FF2B5EF4-FFF2-40B4-BE49-F238E27FC236}">
                <a16:creationId xmlns:a16="http://schemas.microsoft.com/office/drawing/2014/main" id="{E0D584A0-561F-4C26-63E2-27A01F566D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360000" flipH="1" flipV="1">
            <a:off x="4894350" y="6377293"/>
            <a:ext cx="1069675" cy="1069675"/>
          </a:xfrm>
          <a:prstGeom prst="rect">
            <a:avLst/>
          </a:prstGeom>
        </p:spPr>
      </p:pic>
      <p:pic>
        <p:nvPicPr>
          <p:cNvPr id="52" name="Graphic 8" descr="Paw prints outline">
            <a:extLst>
              <a:ext uri="{FF2B5EF4-FFF2-40B4-BE49-F238E27FC236}">
                <a16:creationId xmlns:a16="http://schemas.microsoft.com/office/drawing/2014/main" id="{EF22D01D-C769-59A4-DDC6-670AA923E0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440000" flipH="1" flipV="1">
            <a:off x="6317707" y="6319782"/>
            <a:ext cx="1069675" cy="1069675"/>
          </a:xfrm>
          <a:prstGeom prst="rect">
            <a:avLst/>
          </a:prstGeom>
        </p:spPr>
      </p:pic>
      <p:pic>
        <p:nvPicPr>
          <p:cNvPr id="54" name="Graphic 8" descr="Paw prints outline">
            <a:extLst>
              <a:ext uri="{FF2B5EF4-FFF2-40B4-BE49-F238E27FC236}">
                <a16:creationId xmlns:a16="http://schemas.microsoft.com/office/drawing/2014/main" id="{3BBF6C08-8CB3-0861-9B05-0EAE9E1BD8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3680000" flipH="1" flipV="1">
            <a:off x="7280990" y="6233520"/>
            <a:ext cx="1069675" cy="1069675"/>
          </a:xfrm>
          <a:prstGeom prst="rect">
            <a:avLst/>
          </a:prstGeom>
        </p:spPr>
      </p:pic>
      <p:pic>
        <p:nvPicPr>
          <p:cNvPr id="56" name="Graphic 8" descr="Paw prints outline">
            <a:extLst>
              <a:ext uri="{FF2B5EF4-FFF2-40B4-BE49-F238E27FC236}">
                <a16:creationId xmlns:a16="http://schemas.microsoft.com/office/drawing/2014/main" id="{3A9B83DB-0AA9-5D54-F61D-CF85DBBF8D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780000" flipH="1" flipV="1">
            <a:off x="8215518" y="6118501"/>
            <a:ext cx="1069675" cy="1069675"/>
          </a:xfrm>
          <a:prstGeom prst="rect">
            <a:avLst/>
          </a:prstGeom>
        </p:spPr>
      </p:pic>
      <p:pic>
        <p:nvPicPr>
          <p:cNvPr id="16" name="Graphic 8" descr="Paw prints outline">
            <a:extLst>
              <a:ext uri="{FF2B5EF4-FFF2-40B4-BE49-F238E27FC236}">
                <a16:creationId xmlns:a16="http://schemas.microsoft.com/office/drawing/2014/main" id="{149F7AC2-5FEA-19AB-EAA4-ECBB2B2024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940000" flipH="1" flipV="1">
            <a:off x="8718726" y="5557781"/>
            <a:ext cx="1069675" cy="1069675"/>
          </a:xfrm>
          <a:prstGeom prst="rect">
            <a:avLst/>
          </a:prstGeom>
        </p:spPr>
      </p:pic>
      <p:pic>
        <p:nvPicPr>
          <p:cNvPr id="17" name="Graphic 8" descr="Paw prints outline">
            <a:extLst>
              <a:ext uri="{FF2B5EF4-FFF2-40B4-BE49-F238E27FC236}">
                <a16:creationId xmlns:a16="http://schemas.microsoft.com/office/drawing/2014/main" id="{40E5E2BE-A5E8-F939-5511-363A5A5062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040000" flipH="1" flipV="1">
            <a:off x="9020650" y="4810162"/>
            <a:ext cx="1069675" cy="1069675"/>
          </a:xfrm>
          <a:prstGeom prst="rect">
            <a:avLst/>
          </a:prstGeom>
        </p:spPr>
      </p:pic>
      <p:pic>
        <p:nvPicPr>
          <p:cNvPr id="18" name="Graphic 8" descr="Paw prints outline">
            <a:extLst>
              <a:ext uri="{FF2B5EF4-FFF2-40B4-BE49-F238E27FC236}">
                <a16:creationId xmlns:a16="http://schemas.microsoft.com/office/drawing/2014/main" id="{173522B0-AD35-CCCE-D143-D82501FB48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900000" flipH="1" flipV="1">
            <a:off x="9509481" y="3343671"/>
            <a:ext cx="1069675" cy="1069675"/>
          </a:xfrm>
          <a:prstGeom prst="rect">
            <a:avLst/>
          </a:prstGeom>
        </p:spPr>
      </p:pic>
      <p:pic>
        <p:nvPicPr>
          <p:cNvPr id="19" name="Graphic 8" descr="Paw prints outline">
            <a:extLst>
              <a:ext uri="{FF2B5EF4-FFF2-40B4-BE49-F238E27FC236}">
                <a16:creationId xmlns:a16="http://schemas.microsoft.com/office/drawing/2014/main" id="{2FF464D2-FC65-5129-DC4F-600AED5250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660000" flipH="1" flipV="1">
            <a:off x="9940801" y="2610425"/>
            <a:ext cx="1069675" cy="1069675"/>
          </a:xfrm>
          <a:prstGeom prst="rect">
            <a:avLst/>
          </a:prstGeom>
        </p:spPr>
      </p:pic>
      <p:pic>
        <p:nvPicPr>
          <p:cNvPr id="20" name="Graphic 8" descr="Paw prints outline">
            <a:extLst>
              <a:ext uri="{FF2B5EF4-FFF2-40B4-BE49-F238E27FC236}">
                <a16:creationId xmlns:a16="http://schemas.microsoft.com/office/drawing/2014/main" id="{3010C720-E826-1AD0-F26E-888F2F0171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280000" flipH="1" flipV="1">
            <a:off x="10674047" y="2437897"/>
            <a:ext cx="1069675" cy="1069675"/>
          </a:xfrm>
          <a:prstGeom prst="rect">
            <a:avLst/>
          </a:prstGeom>
        </p:spPr>
      </p:pic>
      <p:pic>
        <p:nvPicPr>
          <p:cNvPr id="21" name="Graphic 8" descr="Paw prints outline">
            <a:extLst>
              <a:ext uri="{FF2B5EF4-FFF2-40B4-BE49-F238E27FC236}">
                <a16:creationId xmlns:a16="http://schemas.microsoft.com/office/drawing/2014/main" id="{57CB02C8-3401-53D4-38A0-9A386DA999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4280000" flipH="1" flipV="1">
            <a:off x="11407292" y="2020953"/>
            <a:ext cx="1069675" cy="1069675"/>
          </a:xfrm>
          <a:prstGeom prst="rect">
            <a:avLst/>
          </a:prstGeom>
        </p:spPr>
      </p:pic>
      <p:pic>
        <p:nvPicPr>
          <p:cNvPr id="23" name="Graphic 8" descr="Paw prints outline">
            <a:extLst>
              <a:ext uri="{FF2B5EF4-FFF2-40B4-BE49-F238E27FC236}">
                <a16:creationId xmlns:a16="http://schemas.microsoft.com/office/drawing/2014/main" id="{E6FD20E9-0D8A-BCCB-C3E6-6F60A2EC00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1940000" flipH="1" flipV="1">
            <a:off x="9135669" y="4019406"/>
            <a:ext cx="1069675" cy="1069675"/>
          </a:xfrm>
          <a:prstGeom prst="rect">
            <a:avLst/>
          </a:prstGeom>
        </p:spPr>
      </p:pic>
    </p:spTree>
    <p:extLst>
      <p:ext uri="{BB962C8B-B14F-4D97-AF65-F5344CB8AC3E}">
        <p14:creationId xmlns:p14="http://schemas.microsoft.com/office/powerpoint/2010/main" val="3974873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7EE71-D9DA-D631-8BCE-D946E9FEF367}"/>
              </a:ext>
            </a:extLst>
          </p:cNvPr>
          <p:cNvSpPr>
            <a:spLocks noGrp="1"/>
          </p:cNvSpPr>
          <p:nvPr>
            <p:ph type="title"/>
          </p:nvPr>
        </p:nvSpPr>
        <p:spPr/>
        <p:txBody>
          <a:bodyPr/>
          <a:lstStyle/>
          <a:p>
            <a:r>
              <a:rPr lang="en-US"/>
              <a:t>Marketing Plan</a:t>
            </a:r>
          </a:p>
        </p:txBody>
      </p:sp>
      <p:sp>
        <p:nvSpPr>
          <p:cNvPr id="4" name="Slide Number Placeholder 3">
            <a:extLst>
              <a:ext uri="{FF2B5EF4-FFF2-40B4-BE49-F238E27FC236}">
                <a16:creationId xmlns:a16="http://schemas.microsoft.com/office/drawing/2014/main" id="{580432DD-AD8B-FFE2-EA42-5995DB85E35B}"/>
              </a:ext>
            </a:extLst>
          </p:cNvPr>
          <p:cNvSpPr>
            <a:spLocks noGrp="1"/>
          </p:cNvSpPr>
          <p:nvPr>
            <p:ph type="sldNum" sz="quarter" idx="12"/>
          </p:nvPr>
        </p:nvSpPr>
        <p:spPr/>
        <p:txBody>
          <a:bodyPr/>
          <a:lstStyle/>
          <a:p>
            <a:fld id="{1CD6F3AC-EEF3-47AB-A6D2-DF852002D0AF}" type="slidenum">
              <a:rPr lang="en-US" smtClean="0"/>
              <a:t>21</a:t>
            </a:fld>
            <a:endParaRPr lang="en-US"/>
          </a:p>
        </p:txBody>
      </p:sp>
      <p:pic>
        <p:nvPicPr>
          <p:cNvPr id="3" name="Picture 4" descr="Table&#10;&#10;Description automatically generated">
            <a:extLst>
              <a:ext uri="{FF2B5EF4-FFF2-40B4-BE49-F238E27FC236}">
                <a16:creationId xmlns:a16="http://schemas.microsoft.com/office/drawing/2014/main" id="{EAA975F7-7345-2DA9-5C6E-0EE57DF526D4}"/>
              </a:ext>
            </a:extLst>
          </p:cNvPr>
          <p:cNvPicPr>
            <a:picLocks noChangeAspect="1"/>
          </p:cNvPicPr>
          <p:nvPr/>
        </p:nvPicPr>
        <p:blipFill>
          <a:blip r:embed="rId3"/>
          <a:stretch>
            <a:fillRect/>
          </a:stretch>
        </p:blipFill>
        <p:spPr>
          <a:xfrm>
            <a:off x="226942" y="2904663"/>
            <a:ext cx="11743425" cy="3009081"/>
          </a:xfrm>
          <a:prstGeom prst="rect">
            <a:avLst/>
          </a:prstGeom>
        </p:spPr>
      </p:pic>
      <p:sp>
        <p:nvSpPr>
          <p:cNvPr id="5" name="TextBox 4">
            <a:extLst>
              <a:ext uri="{FF2B5EF4-FFF2-40B4-BE49-F238E27FC236}">
                <a16:creationId xmlns:a16="http://schemas.microsoft.com/office/drawing/2014/main" id="{DC36131B-CC9D-A756-64E7-C10C02A64AD4}"/>
              </a:ext>
            </a:extLst>
          </p:cNvPr>
          <p:cNvSpPr txBox="1"/>
          <p:nvPr/>
        </p:nvSpPr>
        <p:spPr>
          <a:xfrm>
            <a:off x="224287" y="2352136"/>
            <a:ext cx="4540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Detailed Marketing Plan and Budget </a:t>
            </a:r>
          </a:p>
        </p:txBody>
      </p:sp>
    </p:spTree>
    <p:extLst>
      <p:ext uri="{BB962C8B-B14F-4D97-AF65-F5344CB8AC3E}">
        <p14:creationId xmlns:p14="http://schemas.microsoft.com/office/powerpoint/2010/main" val="2212370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2A5162A-8A85-47BD-86E2-36B9B4E8437B}"/>
              </a:ext>
            </a:extLst>
          </p:cNvPr>
          <p:cNvGraphicFramePr>
            <a:graphicFrameLocks noChangeAspect="1"/>
          </p:cNvGraphicFramePr>
          <p:nvPr>
            <p:custDataLst>
              <p:tags r:id="rId2"/>
            </p:custDataLst>
            <p:extLst>
              <p:ext uri="{D42A27DB-BD31-4B8C-83A1-F6EECF244321}">
                <p14:modId xmlns:p14="http://schemas.microsoft.com/office/powerpoint/2010/main" val="4139106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3" name="think-cell Slide" r:id="rId4" imgW="411" imgH="409" progId="TCLayout.ActiveDocument.1">
                  <p:embed/>
                </p:oleObj>
              </mc:Choice>
              <mc:Fallback>
                <p:oleObj name="think-cell Slide" r:id="rId4" imgW="411" imgH="409" progId="TCLayout.ActiveDocument.1">
                  <p:embed/>
                  <p:pic>
                    <p:nvPicPr>
                      <p:cNvPr id="5" name="Object 4" hidden="1">
                        <a:extLst>
                          <a:ext uri="{FF2B5EF4-FFF2-40B4-BE49-F238E27FC236}">
                            <a16:creationId xmlns:a16="http://schemas.microsoft.com/office/drawing/2014/main" id="{C2A5162A-8A85-47BD-86E2-36B9B4E843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2E0CF3E-7602-48D9-AD8D-C47D1E89F074}"/>
              </a:ext>
            </a:extLst>
          </p:cNvPr>
          <p:cNvSpPr>
            <a:spLocks noGrp="1"/>
          </p:cNvSpPr>
          <p:nvPr>
            <p:ph type="title"/>
          </p:nvPr>
        </p:nvSpPr>
        <p:spPr/>
        <p:txBody>
          <a:bodyPr vert="horz"/>
          <a:lstStyle/>
          <a:p>
            <a:r>
              <a:rPr lang="en-US"/>
              <a:t>Assumptions for Financials</a:t>
            </a:r>
          </a:p>
        </p:txBody>
      </p:sp>
      <p:sp>
        <p:nvSpPr>
          <p:cNvPr id="3" name="Content Placeholder 2">
            <a:extLst>
              <a:ext uri="{FF2B5EF4-FFF2-40B4-BE49-F238E27FC236}">
                <a16:creationId xmlns:a16="http://schemas.microsoft.com/office/drawing/2014/main" id="{D9264FFC-2401-487D-A362-A73A6B14277A}"/>
              </a:ext>
            </a:extLst>
          </p:cNvPr>
          <p:cNvSpPr>
            <a:spLocks noGrp="1"/>
          </p:cNvSpPr>
          <p:nvPr>
            <p:ph idx="1"/>
          </p:nvPr>
        </p:nvSpPr>
        <p:spPr>
          <a:xfrm>
            <a:off x="201140" y="2170997"/>
            <a:ext cx="10554574" cy="4988359"/>
          </a:xfrm>
        </p:spPr>
        <p:txBody>
          <a:bodyPr anchor="t">
            <a:noAutofit/>
          </a:bodyPr>
          <a:lstStyle/>
          <a:p>
            <a:pPr>
              <a:spcBef>
                <a:spcPts val="0"/>
              </a:spcBef>
              <a:spcAft>
                <a:spcPts val="0"/>
              </a:spcAft>
            </a:pPr>
            <a:r>
              <a:rPr lang="en-US" sz="1400" dirty="0">
                <a:effectLst/>
                <a:ea typeface="Times New Roman" panose="02020603050405020304" pitchFamily="18" charset="0"/>
                <a:cs typeface="Tahoma"/>
              </a:rPr>
              <a:t>Our company wins the Texas Business Idea Competition</a:t>
            </a:r>
          </a:p>
          <a:p>
            <a:pPr lvl="1">
              <a:spcBef>
                <a:spcPts val="0"/>
              </a:spcBef>
              <a:spcAft>
                <a:spcPts val="0"/>
              </a:spcAft>
            </a:pPr>
            <a:r>
              <a:rPr lang="en-US" sz="1400" dirty="0">
                <a:effectLst/>
                <a:ea typeface="Times New Roman" panose="02020603050405020304" pitchFamily="18" charset="0"/>
                <a:cs typeface="Tahoma"/>
              </a:rPr>
              <a:t>Without this, we would allocate more time to “Friends/Family Rounds” and raise additional capital</a:t>
            </a:r>
          </a:p>
          <a:p>
            <a:pPr>
              <a:spcBef>
                <a:spcPts val="0"/>
              </a:spcBef>
              <a:spcAft>
                <a:spcPts val="0"/>
              </a:spcAft>
            </a:pPr>
            <a:r>
              <a:rPr lang="en-US" sz="1400" dirty="0">
                <a:effectLst/>
                <a:ea typeface="Times New Roman" panose="02020603050405020304" pitchFamily="18" charset="0"/>
                <a:cs typeface="Tahoma"/>
              </a:rPr>
              <a:t>Business is incorporated as a private LLC on March 30</a:t>
            </a:r>
            <a:r>
              <a:rPr lang="en-US" sz="1400" baseline="30000" dirty="0">
                <a:effectLst/>
                <a:ea typeface="Times New Roman" panose="02020603050405020304" pitchFamily="18" charset="0"/>
                <a:cs typeface="Tahoma"/>
              </a:rPr>
              <a:t>th</a:t>
            </a:r>
            <a:r>
              <a:rPr lang="en-US" sz="1400" dirty="0">
                <a:effectLst/>
                <a:ea typeface="Times New Roman" panose="02020603050405020304" pitchFamily="18" charset="0"/>
                <a:cs typeface="Tahoma"/>
              </a:rPr>
              <a:t>, 2023</a:t>
            </a:r>
          </a:p>
          <a:p>
            <a:pPr>
              <a:spcBef>
                <a:spcPts val="0"/>
              </a:spcBef>
              <a:spcAft>
                <a:spcPts val="0"/>
              </a:spcAft>
            </a:pPr>
            <a:r>
              <a:rPr lang="en-US" sz="1400" dirty="0">
                <a:effectLst/>
                <a:ea typeface="Times New Roman" panose="02020603050405020304" pitchFamily="18" charset="0"/>
                <a:cs typeface="Tahoma"/>
              </a:rPr>
              <a:t>Website development is an up-front cost expensed on March 30</a:t>
            </a:r>
            <a:r>
              <a:rPr lang="en-US" sz="1400" baseline="30000" dirty="0">
                <a:effectLst/>
                <a:ea typeface="Times New Roman" panose="02020603050405020304" pitchFamily="18" charset="0"/>
                <a:cs typeface="Tahoma"/>
              </a:rPr>
              <a:t>th</a:t>
            </a:r>
            <a:r>
              <a:rPr lang="en-US" sz="1400" dirty="0">
                <a:effectLst/>
                <a:ea typeface="Times New Roman" panose="02020603050405020304" pitchFamily="18" charset="0"/>
                <a:cs typeface="Tahoma"/>
              </a:rPr>
              <a:t>, 2023</a:t>
            </a:r>
          </a:p>
          <a:p>
            <a:pPr>
              <a:spcBef>
                <a:spcPts val="0"/>
              </a:spcBef>
              <a:spcAft>
                <a:spcPts val="0"/>
              </a:spcAft>
            </a:pPr>
            <a:r>
              <a:rPr lang="en-US" sz="1400" dirty="0">
                <a:effectLst/>
                <a:ea typeface="Times New Roman" panose="02020603050405020304" pitchFamily="18" charset="0"/>
                <a:cs typeface="Tahoma"/>
              </a:rPr>
              <a:t>Marketing efforts begin on February 1</a:t>
            </a:r>
            <a:r>
              <a:rPr lang="en-US" sz="1400" baseline="30000" dirty="0">
                <a:effectLst/>
                <a:ea typeface="Times New Roman" panose="02020603050405020304" pitchFamily="18" charset="0"/>
                <a:cs typeface="Tahoma"/>
              </a:rPr>
              <a:t>st</a:t>
            </a:r>
            <a:r>
              <a:rPr lang="en-US" sz="1400" dirty="0">
                <a:effectLst/>
                <a:ea typeface="Times New Roman" panose="02020603050405020304" pitchFamily="18" charset="0"/>
                <a:cs typeface="Tahoma"/>
              </a:rPr>
              <a:t>, 2023</a:t>
            </a:r>
          </a:p>
          <a:p>
            <a:pPr>
              <a:spcBef>
                <a:spcPts val="0"/>
              </a:spcBef>
              <a:spcAft>
                <a:spcPts val="0"/>
              </a:spcAft>
            </a:pPr>
            <a:r>
              <a:rPr lang="en-US" sz="1400" dirty="0">
                <a:effectLst/>
                <a:ea typeface="Times New Roman" panose="02020603050405020304" pitchFamily="18" charset="0"/>
                <a:cs typeface="Tahoma"/>
              </a:rPr>
              <a:t>Sales begin on August 1</a:t>
            </a:r>
            <a:r>
              <a:rPr lang="en-US" sz="1400" baseline="30000" dirty="0">
                <a:effectLst/>
                <a:ea typeface="Times New Roman" panose="02020603050405020304" pitchFamily="18" charset="0"/>
                <a:cs typeface="Tahoma"/>
              </a:rPr>
              <a:t>st</a:t>
            </a:r>
            <a:r>
              <a:rPr lang="en-US" sz="1400" dirty="0">
                <a:effectLst/>
                <a:ea typeface="Times New Roman" panose="02020603050405020304" pitchFamily="18" charset="0"/>
                <a:cs typeface="Tahoma"/>
              </a:rPr>
              <a:t>, 2023</a:t>
            </a:r>
            <a:r>
              <a:rPr lang="en-US" sz="1400" dirty="0">
                <a:ea typeface="Times New Roman" panose="02020603050405020304" pitchFamily="18" charset="0"/>
                <a:cs typeface="Tahoma"/>
              </a:rPr>
              <a:t> </a:t>
            </a:r>
            <a:endParaRPr lang="en-US" sz="1400" dirty="0">
              <a:effectLst/>
              <a:ea typeface="Times New Roman" panose="02020603050405020304" pitchFamily="18" charset="0"/>
              <a:cs typeface="Tahoma" panose="020B0604030504040204" pitchFamily="34" charset="0"/>
            </a:endParaRPr>
          </a:p>
          <a:p>
            <a:pPr>
              <a:spcBef>
                <a:spcPts val="0"/>
              </a:spcBef>
              <a:spcAft>
                <a:spcPts val="0"/>
              </a:spcAft>
            </a:pPr>
            <a:r>
              <a:rPr lang="en-US" sz="1400" dirty="0">
                <a:effectLst/>
                <a:ea typeface="Times New Roman" panose="02020603050405020304" pitchFamily="18" charset="0"/>
                <a:cs typeface="Tahoma"/>
              </a:rPr>
              <a:t>Corporate tax rate will remain constant over the next 3 years</a:t>
            </a:r>
          </a:p>
          <a:p>
            <a:pPr>
              <a:spcBef>
                <a:spcPts val="0"/>
              </a:spcBef>
              <a:spcAft>
                <a:spcPts val="0"/>
              </a:spcAft>
            </a:pPr>
            <a:r>
              <a:rPr lang="en-US" sz="1400" dirty="0">
                <a:effectLst/>
                <a:ea typeface="Times New Roman" panose="02020603050405020304" pitchFamily="18" charset="0"/>
                <a:cs typeface="Tahoma"/>
              </a:rPr>
              <a:t>Salaried employees will maintain current salaries/benefits through 2027</a:t>
            </a:r>
          </a:p>
          <a:p>
            <a:pPr lvl="1">
              <a:spcBef>
                <a:spcPts val="0"/>
              </a:spcBef>
              <a:spcAft>
                <a:spcPts val="0"/>
              </a:spcAft>
            </a:pPr>
            <a:r>
              <a:rPr lang="en-US" sz="1400" dirty="0">
                <a:effectLst/>
                <a:ea typeface="Times New Roman" panose="02020603050405020304" pitchFamily="18" charset="0"/>
                <a:cs typeface="Tahoma"/>
              </a:rPr>
              <a:t>All 6 employees hired will be fully capable in their respective fields and able to run a division on their own until further hiring is done</a:t>
            </a:r>
          </a:p>
          <a:p>
            <a:pPr>
              <a:spcBef>
                <a:spcPts val="0"/>
              </a:spcBef>
              <a:spcAft>
                <a:spcPts val="0"/>
              </a:spcAft>
            </a:pPr>
            <a:r>
              <a:rPr lang="en-US" sz="1400" dirty="0">
                <a:effectLst/>
                <a:ea typeface="Times New Roman" panose="02020603050405020304" pitchFamily="18" charset="0"/>
                <a:cs typeface="Tahoma"/>
              </a:rPr>
              <a:t>Marketing &amp; Partnership spend starts at a base of $500,000 and increases 5% YoY</a:t>
            </a:r>
          </a:p>
          <a:p>
            <a:pPr lvl="1">
              <a:spcBef>
                <a:spcPts val="0"/>
              </a:spcBef>
              <a:spcAft>
                <a:spcPts val="0"/>
              </a:spcAft>
            </a:pPr>
            <a:r>
              <a:rPr lang="en-US" sz="1400" dirty="0">
                <a:effectLst/>
                <a:ea typeface="Times New Roman" panose="02020603050405020304" pitchFamily="18" charset="0"/>
                <a:cs typeface="Tahoma"/>
              </a:rPr>
              <a:t>Much of the marketing is outsourced</a:t>
            </a:r>
          </a:p>
          <a:p>
            <a:pPr>
              <a:spcBef>
                <a:spcPts val="0"/>
              </a:spcBef>
              <a:spcAft>
                <a:spcPts val="0"/>
              </a:spcAft>
            </a:pPr>
            <a:r>
              <a:rPr lang="en-US" sz="1400" dirty="0">
                <a:effectLst/>
                <a:ea typeface="Times New Roman" panose="02020603050405020304" pitchFamily="18" charset="0"/>
                <a:cs typeface="Tahoma"/>
              </a:rPr>
              <a:t>Estimated Sales Quantity starts at a base of 120,000 units and increases 5% YoY</a:t>
            </a:r>
          </a:p>
          <a:p>
            <a:pPr>
              <a:spcBef>
                <a:spcPts val="0"/>
              </a:spcBef>
              <a:spcAft>
                <a:spcPts val="0"/>
              </a:spcAft>
            </a:pPr>
            <a:r>
              <a:rPr lang="en-US" sz="1400" dirty="0">
                <a:effectLst/>
                <a:ea typeface="Times New Roman" panose="02020603050405020304" pitchFamily="18" charset="0"/>
                <a:cs typeface="Tahoma"/>
              </a:rPr>
              <a:t>All excess from inception to December 30</a:t>
            </a:r>
            <a:r>
              <a:rPr lang="en-US" sz="1400" baseline="30000" dirty="0">
                <a:effectLst/>
                <a:ea typeface="Times New Roman" panose="02020603050405020304" pitchFamily="18" charset="0"/>
                <a:cs typeface="Tahoma"/>
              </a:rPr>
              <a:t>th</a:t>
            </a:r>
            <a:r>
              <a:rPr lang="en-US" sz="1400" dirty="0">
                <a:effectLst/>
                <a:ea typeface="Times New Roman" panose="02020603050405020304" pitchFamily="18" charset="0"/>
                <a:cs typeface="Tahoma"/>
              </a:rPr>
              <a:t>, 2027, will be paid back to shareholders proportionately </a:t>
            </a:r>
            <a:r>
              <a:rPr lang="en-US" sz="1400" i="1" dirty="0">
                <a:effectLst/>
                <a:ea typeface="Times New Roman" panose="02020603050405020304" pitchFamily="18" charset="0"/>
                <a:cs typeface="Tahoma"/>
              </a:rPr>
              <a:t>(See Excel Workbook – Brandon’s: “Investment Offer &amp; Return”)</a:t>
            </a:r>
            <a:endParaRPr lang="en-US" sz="1400" dirty="0">
              <a:effectLst/>
              <a:ea typeface="Times New Roman" panose="02020603050405020304" pitchFamily="18" charset="0"/>
              <a:cs typeface="Tahoma"/>
            </a:endParaRPr>
          </a:p>
          <a:p>
            <a:pPr>
              <a:spcBef>
                <a:spcPts val="0"/>
              </a:spcBef>
              <a:spcAft>
                <a:spcPts val="0"/>
              </a:spcAft>
            </a:pPr>
            <a:r>
              <a:rPr lang="en-US" sz="1400" dirty="0">
                <a:effectLst/>
                <a:ea typeface="Times New Roman" panose="02020603050405020304" pitchFamily="18" charset="0"/>
                <a:cs typeface="Tahoma"/>
              </a:rPr>
              <a:t>All business is initially done via eCommerce (eventually also breaking into retail markets)</a:t>
            </a:r>
          </a:p>
          <a:p>
            <a:pPr lvl="1">
              <a:spcBef>
                <a:spcPts val="0"/>
              </a:spcBef>
              <a:spcAft>
                <a:spcPts val="0"/>
              </a:spcAft>
            </a:pPr>
            <a:r>
              <a:rPr lang="en-US" sz="1400" dirty="0">
                <a:effectLst/>
                <a:ea typeface="Times New Roman" panose="02020603050405020304" pitchFamily="18" charset="0"/>
                <a:cs typeface="Tahoma"/>
              </a:rPr>
              <a:t>Product is shipped directly from supplier, will have longer lead-times but requires less working capital</a:t>
            </a:r>
          </a:p>
          <a:p>
            <a:pPr lvl="1">
              <a:spcBef>
                <a:spcPts val="0"/>
              </a:spcBef>
              <a:spcAft>
                <a:spcPts val="0"/>
              </a:spcAft>
            </a:pPr>
            <a:r>
              <a:rPr lang="en-US" sz="1400" dirty="0">
                <a:effectLst/>
                <a:ea typeface="Times New Roman" panose="02020603050405020304" pitchFamily="18" charset="0"/>
                <a:cs typeface="Tahoma"/>
              </a:rPr>
              <a:t>Distribution partnerships become essential in later stages to reduce shipping times and deployment in the U.S</a:t>
            </a:r>
            <a:r>
              <a:rPr lang="en-US" sz="1400" dirty="0">
                <a:ea typeface="Times New Roman" panose="02020603050405020304" pitchFamily="18" charset="0"/>
                <a:cs typeface="Tahoma"/>
              </a:rPr>
              <a:t>.</a:t>
            </a:r>
          </a:p>
          <a:p>
            <a:pPr>
              <a:spcBef>
                <a:spcPts val="0"/>
              </a:spcBef>
              <a:spcAft>
                <a:spcPts val="0"/>
              </a:spcAft>
            </a:pPr>
            <a:r>
              <a:rPr lang="en-US" sz="1400" dirty="0">
                <a:ea typeface="Times New Roman" panose="02020603050405020304" pitchFamily="18" charset="0"/>
                <a:cs typeface="Tahoma"/>
              </a:rPr>
              <a:t>Investors are paid back at the end of the 5th year, 2027</a:t>
            </a:r>
          </a:p>
          <a:p>
            <a:pPr>
              <a:spcBef>
                <a:spcPts val="0"/>
              </a:spcBef>
              <a:spcAft>
                <a:spcPts val="0"/>
              </a:spcAft>
            </a:pPr>
            <a:r>
              <a:rPr lang="en-US" sz="1400" dirty="0">
                <a:ea typeface="Times New Roman" panose="02020603050405020304" pitchFamily="18" charset="0"/>
                <a:cs typeface="Tahoma"/>
              </a:rPr>
              <a:t>*All financials and forecasts created without the results of investing rounds*</a:t>
            </a:r>
          </a:p>
          <a:p>
            <a:pPr marL="0" indent="0" algn="ctr">
              <a:spcBef>
                <a:spcPts val="0"/>
              </a:spcBef>
              <a:spcAft>
                <a:spcPts val="0"/>
              </a:spcAft>
              <a:buNone/>
            </a:pPr>
            <a:r>
              <a:rPr lang="en-US" sz="1400" b="1" i="1" u="sng" dirty="0">
                <a:ea typeface="Times New Roman" panose="02020603050405020304" pitchFamily="18" charset="0"/>
                <a:cs typeface="Tahoma"/>
              </a:rPr>
              <a:t>FOR UPDATED ASSUMPTIONS, SEE EXCEL DOC: “Appendix – MS Excel”</a:t>
            </a:r>
          </a:p>
        </p:txBody>
      </p:sp>
      <p:sp>
        <p:nvSpPr>
          <p:cNvPr id="4" name="Slide Number Placeholder 3">
            <a:extLst>
              <a:ext uri="{FF2B5EF4-FFF2-40B4-BE49-F238E27FC236}">
                <a16:creationId xmlns:a16="http://schemas.microsoft.com/office/drawing/2014/main" id="{D60605B7-590C-447C-9790-11BF10DACF48}"/>
              </a:ext>
            </a:extLst>
          </p:cNvPr>
          <p:cNvSpPr>
            <a:spLocks noGrp="1"/>
          </p:cNvSpPr>
          <p:nvPr>
            <p:ph type="sldNum" sz="quarter" idx="12"/>
          </p:nvPr>
        </p:nvSpPr>
        <p:spPr/>
        <p:txBody>
          <a:bodyPr/>
          <a:lstStyle/>
          <a:p>
            <a:fld id="{1CD6F3AC-EEF3-47AB-A6D2-DF852002D0AF}" type="slidenum">
              <a:rPr lang="en-US" smtClean="0"/>
              <a:t>22</a:t>
            </a:fld>
            <a:endParaRPr lang="en-US"/>
          </a:p>
        </p:txBody>
      </p:sp>
    </p:spTree>
    <p:extLst>
      <p:ext uri="{BB962C8B-B14F-4D97-AF65-F5344CB8AC3E}">
        <p14:creationId xmlns:p14="http://schemas.microsoft.com/office/powerpoint/2010/main" val="1942138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B2C0-566C-C20B-6643-03CDF553B0D6}"/>
              </a:ext>
            </a:extLst>
          </p:cNvPr>
          <p:cNvSpPr>
            <a:spLocks noGrp="1"/>
          </p:cNvSpPr>
          <p:nvPr>
            <p:ph type="title"/>
          </p:nvPr>
        </p:nvSpPr>
        <p:spPr>
          <a:xfrm>
            <a:off x="810000" y="921641"/>
            <a:ext cx="10571998" cy="970450"/>
          </a:xfrm>
        </p:spPr>
        <p:txBody>
          <a:bodyPr/>
          <a:lstStyle/>
          <a:p>
            <a:r>
              <a:rPr lang="en-US"/>
              <a:t>Product Features/Benefits</a:t>
            </a:r>
            <a:br>
              <a:rPr lang="en-US"/>
            </a:br>
            <a:endParaRPr lang="en-US"/>
          </a:p>
        </p:txBody>
      </p:sp>
      <p:sp>
        <p:nvSpPr>
          <p:cNvPr id="3" name="Content Placeholder 2">
            <a:extLst>
              <a:ext uri="{FF2B5EF4-FFF2-40B4-BE49-F238E27FC236}">
                <a16:creationId xmlns:a16="http://schemas.microsoft.com/office/drawing/2014/main" id="{3A20E97E-8137-EC42-CEA6-D44EEED7DF49}"/>
              </a:ext>
            </a:extLst>
          </p:cNvPr>
          <p:cNvSpPr>
            <a:spLocks noGrp="1"/>
          </p:cNvSpPr>
          <p:nvPr>
            <p:ph idx="1"/>
          </p:nvPr>
        </p:nvSpPr>
        <p:spPr>
          <a:xfrm>
            <a:off x="804335" y="2481079"/>
            <a:ext cx="7952272" cy="3636511"/>
          </a:xfrm>
        </p:spPr>
        <p:txBody>
          <a:bodyPr>
            <a:normAutofit fontScale="92500"/>
          </a:bodyPr>
          <a:lstStyle/>
          <a:p>
            <a:r>
              <a:rPr lang="en-US">
                <a:ea typeface="+mn-lt"/>
                <a:cs typeface="+mn-lt"/>
              </a:rPr>
              <a:t>This product benefits any pet customer because it functions as both a car hammock for pets with added cushion when folded up, or as a hammock with platform when in a car with captain's chairs. </a:t>
            </a:r>
            <a:endParaRPr lang="en-US"/>
          </a:p>
          <a:p>
            <a:r>
              <a:rPr lang="en-US">
                <a:ea typeface="+mn-lt"/>
                <a:cs typeface="+mn-lt"/>
              </a:rPr>
              <a:t>This product should replace the standard hammocks that most pet owners buy so that they are prepared for any situation and provide their pets with maximum comfort. </a:t>
            </a:r>
          </a:p>
          <a:p>
            <a:r>
              <a:rPr lang="en-US">
                <a:ea typeface="+mn-lt"/>
                <a:cs typeface="+mn-lt"/>
              </a:rPr>
              <a:t>The pricing is competitive with other pet hammock suppliers without the platform and offers better quality and better overall performance. </a:t>
            </a:r>
          </a:p>
          <a:p>
            <a:r>
              <a:rPr lang="en-US">
                <a:ea typeface="+mn-lt"/>
                <a:cs typeface="+mn-lt"/>
              </a:rPr>
              <a:t>This product will fit the needs of any medium or large pet consumer that does not want their pet uncomfortable during transportation. </a:t>
            </a:r>
            <a:endParaRPr lang="en-US"/>
          </a:p>
        </p:txBody>
      </p:sp>
      <p:sp>
        <p:nvSpPr>
          <p:cNvPr id="4" name="Slide Number Placeholder 3">
            <a:extLst>
              <a:ext uri="{FF2B5EF4-FFF2-40B4-BE49-F238E27FC236}">
                <a16:creationId xmlns:a16="http://schemas.microsoft.com/office/drawing/2014/main" id="{9B070CB7-D25E-FBBB-5111-37996B62F772}"/>
              </a:ext>
            </a:extLst>
          </p:cNvPr>
          <p:cNvSpPr>
            <a:spLocks noGrp="1"/>
          </p:cNvSpPr>
          <p:nvPr>
            <p:ph type="sldNum" sz="quarter" idx="12"/>
          </p:nvPr>
        </p:nvSpPr>
        <p:spPr/>
        <p:txBody>
          <a:bodyPr/>
          <a:lstStyle/>
          <a:p>
            <a:fld id="{1CD6F3AC-EEF3-47AB-A6D2-DF852002D0AF}" type="slidenum">
              <a:rPr lang="en-US" smtClean="0"/>
              <a:t>23</a:t>
            </a:fld>
            <a:endParaRPr lang="en-US"/>
          </a:p>
        </p:txBody>
      </p:sp>
      <p:pic>
        <p:nvPicPr>
          <p:cNvPr id="5" name="Graphic 5" descr="Dog with solid fill">
            <a:extLst>
              <a:ext uri="{FF2B5EF4-FFF2-40B4-BE49-F238E27FC236}">
                <a16:creationId xmlns:a16="http://schemas.microsoft.com/office/drawing/2014/main" id="{8749437F-695E-D2A2-BF44-AF6D2E6957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33139" y="2267310"/>
            <a:ext cx="1978324" cy="1963947"/>
          </a:xfrm>
          <a:prstGeom prst="rect">
            <a:avLst/>
          </a:prstGeom>
        </p:spPr>
      </p:pic>
      <p:pic>
        <p:nvPicPr>
          <p:cNvPr id="6" name="Graphic 6" descr="Cat with solid fill">
            <a:extLst>
              <a:ext uri="{FF2B5EF4-FFF2-40B4-BE49-F238E27FC236}">
                <a16:creationId xmlns:a16="http://schemas.microsoft.com/office/drawing/2014/main" id="{31671FD3-4C09-A59A-801F-86CF8D575C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35064" y="4294517"/>
            <a:ext cx="1446362" cy="1431984"/>
          </a:xfrm>
          <a:prstGeom prst="rect">
            <a:avLst/>
          </a:prstGeom>
        </p:spPr>
      </p:pic>
    </p:spTree>
    <p:extLst>
      <p:ext uri="{BB962C8B-B14F-4D97-AF65-F5344CB8AC3E}">
        <p14:creationId xmlns:p14="http://schemas.microsoft.com/office/powerpoint/2010/main" val="3855010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DC25-66C9-B020-444D-33C8B656EBAC}"/>
              </a:ext>
            </a:extLst>
          </p:cNvPr>
          <p:cNvSpPr>
            <a:spLocks noGrp="1"/>
          </p:cNvSpPr>
          <p:nvPr>
            <p:ph type="title"/>
          </p:nvPr>
        </p:nvSpPr>
        <p:spPr/>
        <p:txBody>
          <a:bodyPr/>
          <a:lstStyle/>
          <a:p>
            <a:r>
              <a:rPr lang="en-US"/>
              <a:t>Appendix: Competitive Features</a:t>
            </a:r>
          </a:p>
        </p:txBody>
      </p:sp>
      <p:sp>
        <p:nvSpPr>
          <p:cNvPr id="4" name="Slide Number Placeholder 3">
            <a:extLst>
              <a:ext uri="{FF2B5EF4-FFF2-40B4-BE49-F238E27FC236}">
                <a16:creationId xmlns:a16="http://schemas.microsoft.com/office/drawing/2014/main" id="{E99F10FC-2DE5-D089-9BF0-5F8CAEA3C97F}"/>
              </a:ext>
            </a:extLst>
          </p:cNvPr>
          <p:cNvSpPr>
            <a:spLocks noGrp="1"/>
          </p:cNvSpPr>
          <p:nvPr>
            <p:ph type="sldNum" sz="quarter" idx="12"/>
          </p:nvPr>
        </p:nvSpPr>
        <p:spPr/>
        <p:txBody>
          <a:bodyPr/>
          <a:lstStyle/>
          <a:p>
            <a:fld id="{1CD6F3AC-EEF3-47AB-A6D2-DF852002D0AF}" type="slidenum">
              <a:rPr lang="en-US" smtClean="0"/>
              <a:t>24</a:t>
            </a:fld>
            <a:endParaRPr lang="en-US"/>
          </a:p>
        </p:txBody>
      </p:sp>
      <p:graphicFrame>
        <p:nvGraphicFramePr>
          <p:cNvPr id="6" name="Table 5">
            <a:extLst>
              <a:ext uri="{FF2B5EF4-FFF2-40B4-BE49-F238E27FC236}">
                <a16:creationId xmlns:a16="http://schemas.microsoft.com/office/drawing/2014/main" id="{7393E1FE-845B-807C-B4DE-37C2620670E5}"/>
              </a:ext>
            </a:extLst>
          </p:cNvPr>
          <p:cNvGraphicFramePr>
            <a:graphicFrameLocks noGrp="1"/>
          </p:cNvGraphicFramePr>
          <p:nvPr>
            <p:extLst>
              <p:ext uri="{D42A27DB-BD31-4B8C-83A1-F6EECF244321}">
                <p14:modId xmlns:p14="http://schemas.microsoft.com/office/powerpoint/2010/main" val="2411210881"/>
              </p:ext>
            </p:extLst>
          </p:nvPr>
        </p:nvGraphicFramePr>
        <p:xfrm>
          <a:off x="890124" y="2326460"/>
          <a:ext cx="10068022" cy="4212450"/>
        </p:xfrm>
        <a:graphic>
          <a:graphicData uri="http://schemas.openxmlformats.org/drawingml/2006/table">
            <a:tbl>
              <a:tblPr firstRow="1" firstCol="1" bandRow="1">
                <a:tableStyleId>{5C22544A-7EE6-4342-B048-85BDC9FD1C3A}</a:tableStyleId>
              </a:tblPr>
              <a:tblGrid>
                <a:gridCol w="2039410">
                  <a:extLst>
                    <a:ext uri="{9D8B030D-6E8A-4147-A177-3AD203B41FA5}">
                      <a16:colId xmlns:a16="http://schemas.microsoft.com/office/drawing/2014/main" val="3707026318"/>
                    </a:ext>
                  </a:extLst>
                </a:gridCol>
                <a:gridCol w="1973934">
                  <a:extLst>
                    <a:ext uri="{9D8B030D-6E8A-4147-A177-3AD203B41FA5}">
                      <a16:colId xmlns:a16="http://schemas.microsoft.com/office/drawing/2014/main" val="4151466673"/>
                    </a:ext>
                  </a:extLst>
                </a:gridCol>
                <a:gridCol w="2023040">
                  <a:extLst>
                    <a:ext uri="{9D8B030D-6E8A-4147-A177-3AD203B41FA5}">
                      <a16:colId xmlns:a16="http://schemas.microsoft.com/office/drawing/2014/main" val="124340393"/>
                    </a:ext>
                  </a:extLst>
                </a:gridCol>
                <a:gridCol w="2055780">
                  <a:extLst>
                    <a:ext uri="{9D8B030D-6E8A-4147-A177-3AD203B41FA5}">
                      <a16:colId xmlns:a16="http://schemas.microsoft.com/office/drawing/2014/main" val="1791579641"/>
                    </a:ext>
                  </a:extLst>
                </a:gridCol>
                <a:gridCol w="1975858">
                  <a:extLst>
                    <a:ext uri="{9D8B030D-6E8A-4147-A177-3AD203B41FA5}">
                      <a16:colId xmlns:a16="http://schemas.microsoft.com/office/drawing/2014/main" val="486953950"/>
                    </a:ext>
                  </a:extLst>
                </a:gridCol>
              </a:tblGrid>
              <a:tr h="645427">
                <a:tc>
                  <a:txBody>
                    <a:bodyPr/>
                    <a:lstStyle/>
                    <a:p>
                      <a:pPr algn="ctr">
                        <a:spcAft>
                          <a:spcPts val="0"/>
                        </a:spcAft>
                      </a:pPr>
                      <a:r>
                        <a:rPr lang="en-US" sz="2000" b="1">
                          <a:effectLst/>
                        </a:rPr>
                        <a:t>Pack n' Pet</a:t>
                      </a:r>
                    </a:p>
                  </a:txBody>
                  <a:tcPr marL="68580" marR="68580" marT="0" marB="0" anchor="ctr"/>
                </a:tc>
                <a:tc>
                  <a:txBody>
                    <a:bodyPr/>
                    <a:lstStyle/>
                    <a:p>
                      <a:pPr algn="ctr">
                        <a:spcAft>
                          <a:spcPts val="0"/>
                        </a:spcAft>
                      </a:pPr>
                      <a:r>
                        <a:rPr lang="en-US" sz="1400">
                          <a:effectLst/>
                        </a:rPr>
                        <a:t>Plush Paws - Quilted</a:t>
                      </a:r>
                    </a:p>
                  </a:txBody>
                  <a:tcPr marL="68580" marR="68580" marT="0" marB="0" anchor="ctr"/>
                </a:tc>
                <a:tc>
                  <a:txBody>
                    <a:bodyPr/>
                    <a:lstStyle/>
                    <a:p>
                      <a:pPr algn="ctr">
                        <a:spcAft>
                          <a:spcPts val="0"/>
                        </a:spcAft>
                      </a:pPr>
                      <a:r>
                        <a:rPr lang="en-US" sz="1400">
                          <a:effectLst/>
                        </a:rPr>
                        <a:t>BarksBar Original Waterproof </a:t>
                      </a:r>
                    </a:p>
                  </a:txBody>
                  <a:tcPr marL="68580" marR="68580" marT="0" marB="0" anchor="ctr"/>
                </a:tc>
                <a:tc>
                  <a:txBody>
                    <a:bodyPr/>
                    <a:lstStyle/>
                    <a:p>
                      <a:pPr algn="ctr">
                        <a:spcAft>
                          <a:spcPts val="0"/>
                        </a:spcAft>
                      </a:pPr>
                      <a:r>
                        <a:rPr lang="en-US" sz="1400">
                          <a:effectLst/>
                        </a:rPr>
                        <a:t>PetSafe Happy Ride </a:t>
                      </a:r>
                    </a:p>
                  </a:txBody>
                  <a:tcPr marL="68580" marR="68580" marT="0" marB="0" anchor="ctr"/>
                </a:tc>
                <a:tc>
                  <a:txBody>
                    <a:bodyPr/>
                    <a:lstStyle/>
                    <a:p>
                      <a:pPr algn="ctr">
                        <a:spcAft>
                          <a:spcPts val="0"/>
                        </a:spcAft>
                      </a:pPr>
                      <a:r>
                        <a:rPr lang="en-US" sz="1400">
                          <a:effectLst/>
                        </a:rPr>
                        <a:t>Carhartt C0001432</a:t>
                      </a:r>
                    </a:p>
                  </a:txBody>
                  <a:tcPr marL="68580" marR="68580" marT="0" marB="0" anchor="ctr"/>
                </a:tc>
                <a:extLst>
                  <a:ext uri="{0D108BD9-81ED-4DB2-BD59-A6C34878D82A}">
                    <a16:rowId xmlns:a16="http://schemas.microsoft.com/office/drawing/2014/main" val="115140381"/>
                  </a:ext>
                </a:extLst>
              </a:tr>
              <a:tr h="448993">
                <a:tc>
                  <a:txBody>
                    <a:bodyPr/>
                    <a:lstStyle/>
                    <a:p>
                      <a:pPr algn="ctr">
                        <a:spcAft>
                          <a:spcPts val="0"/>
                        </a:spcAft>
                      </a:pPr>
                      <a:r>
                        <a:rPr lang="en-US" sz="1400">
                          <a:effectLst/>
                        </a:rPr>
                        <a:t>Waterproof Liners</a:t>
                      </a:r>
                    </a:p>
                  </a:txBody>
                  <a:tcPr marL="68580" marR="68580" marT="0" marB="0" anchor="ctr">
                    <a:solidFill>
                      <a:schemeClr val="accent2">
                        <a:lumMod val="40000"/>
                        <a:lumOff val="60000"/>
                      </a:schemeClr>
                    </a:solidFill>
                  </a:tcPr>
                </a:tc>
                <a:tc>
                  <a:txBody>
                    <a:bodyPr/>
                    <a:lstStyle/>
                    <a:p>
                      <a:pPr algn="ctr">
                        <a:spcAft>
                          <a:spcPts val="0"/>
                        </a:spcAft>
                      </a:pPr>
                      <a:r>
                        <a:rPr lang="en-US" sz="1400">
                          <a:effectLst/>
                        </a:rPr>
                        <a:t>Waterproof Polyester</a:t>
                      </a:r>
                    </a:p>
                  </a:txBody>
                  <a:tcPr marL="68580" marR="68580" marT="0" marB="0" anchor="ctr"/>
                </a:tc>
                <a:tc>
                  <a:txBody>
                    <a:bodyPr/>
                    <a:lstStyle/>
                    <a:p>
                      <a:pPr algn="ctr">
                        <a:spcAft>
                          <a:spcPts val="0"/>
                        </a:spcAft>
                      </a:pPr>
                      <a:r>
                        <a:rPr lang="en-US" sz="1400">
                          <a:effectLst/>
                        </a:rPr>
                        <a:t>Quilted Luxury comfort</a:t>
                      </a:r>
                    </a:p>
                  </a:txBody>
                  <a:tcPr marL="68580" marR="68580" marT="0" marB="0" anchor="ctr"/>
                </a:tc>
                <a:tc>
                  <a:txBody>
                    <a:bodyPr/>
                    <a:lstStyle/>
                    <a:p>
                      <a:pPr algn="ctr">
                        <a:spcAft>
                          <a:spcPts val="0"/>
                        </a:spcAft>
                      </a:pPr>
                      <a:r>
                        <a:rPr lang="en-US" sz="1400">
                          <a:effectLst/>
                        </a:rPr>
                        <a:t>Storage Pockets</a:t>
                      </a:r>
                    </a:p>
                  </a:txBody>
                  <a:tcPr marL="68580" marR="68580" marT="0" marB="0" anchor="ctr"/>
                </a:tc>
                <a:tc>
                  <a:txBody>
                    <a:bodyPr/>
                    <a:lstStyle/>
                    <a:p>
                      <a:pPr algn="ctr">
                        <a:spcAft>
                          <a:spcPts val="0"/>
                        </a:spcAft>
                      </a:pPr>
                      <a:r>
                        <a:rPr lang="en-US" sz="1400">
                          <a:effectLst/>
                        </a:rPr>
                        <a:t>Seat wedges</a:t>
                      </a:r>
                    </a:p>
                  </a:txBody>
                  <a:tcPr marL="68580" marR="68580" marT="0" marB="0" anchor="ctr"/>
                </a:tc>
                <a:extLst>
                  <a:ext uri="{0D108BD9-81ED-4DB2-BD59-A6C34878D82A}">
                    <a16:rowId xmlns:a16="http://schemas.microsoft.com/office/drawing/2014/main" val="2072399405"/>
                  </a:ext>
                </a:extLst>
              </a:tr>
              <a:tr h="547210">
                <a:tc>
                  <a:txBody>
                    <a:bodyPr/>
                    <a:lstStyle/>
                    <a:p>
                      <a:pPr algn="ctr">
                        <a:spcAft>
                          <a:spcPts val="0"/>
                        </a:spcAft>
                      </a:pPr>
                      <a:r>
                        <a:rPr lang="en-US" sz="1400">
                          <a:effectLst/>
                        </a:rPr>
                        <a:t>Works in cars, trucks, and SUVs</a:t>
                      </a:r>
                    </a:p>
                  </a:txBody>
                  <a:tcPr marL="68580" marR="68580" marT="0" marB="0" anchor="ctr">
                    <a:solidFill>
                      <a:schemeClr val="accent2">
                        <a:lumMod val="40000"/>
                        <a:lumOff val="60000"/>
                      </a:schemeClr>
                    </a:solidFill>
                  </a:tcPr>
                </a:tc>
                <a:tc>
                  <a:txBody>
                    <a:bodyPr/>
                    <a:lstStyle/>
                    <a:p>
                      <a:pPr algn="ctr">
                        <a:spcAft>
                          <a:spcPts val="0"/>
                        </a:spcAft>
                      </a:pPr>
                      <a:r>
                        <a:rPr lang="en-US" sz="1400">
                          <a:effectLst/>
                        </a:rPr>
                        <a:t>Works in cars, trucks, and SUVs</a:t>
                      </a:r>
                    </a:p>
                  </a:txBody>
                  <a:tcPr marL="68580" marR="68580" marT="0" marB="0" anchor="ctr"/>
                </a:tc>
                <a:tc>
                  <a:txBody>
                    <a:bodyPr/>
                    <a:lstStyle/>
                    <a:p>
                      <a:pPr algn="ctr">
                        <a:spcAft>
                          <a:spcPts val="0"/>
                        </a:spcAft>
                      </a:pPr>
                      <a:r>
                        <a:rPr lang="en-US" sz="1400">
                          <a:effectLst/>
                        </a:rPr>
                        <a:t>Drape design, adjustable harness</a:t>
                      </a:r>
                    </a:p>
                  </a:txBody>
                  <a:tcPr marL="68580" marR="68580" marT="0" marB="0" anchor="ctr"/>
                </a:tc>
                <a:tc>
                  <a:txBody>
                    <a:bodyPr/>
                    <a:lstStyle/>
                    <a:p>
                      <a:pPr algn="ctr">
                        <a:spcAft>
                          <a:spcPts val="0"/>
                        </a:spcAft>
                      </a:pPr>
                      <a:r>
                        <a:rPr lang="en-US" sz="1400">
                          <a:effectLst/>
                        </a:rPr>
                        <a:t>Adjustable Design</a:t>
                      </a:r>
                    </a:p>
                  </a:txBody>
                  <a:tcPr marL="68580" marR="68580" marT="0" marB="0" anchor="ctr"/>
                </a:tc>
                <a:tc>
                  <a:txBody>
                    <a:bodyPr/>
                    <a:lstStyle/>
                    <a:p>
                      <a:pPr algn="ctr">
                        <a:spcAft>
                          <a:spcPts val="0"/>
                        </a:spcAft>
                      </a:pPr>
                      <a:r>
                        <a:rPr lang="en-US" sz="1400">
                          <a:effectLst/>
                        </a:rPr>
                        <a:t> Zippers for convertible fitting</a:t>
                      </a:r>
                    </a:p>
                  </a:txBody>
                  <a:tcPr marL="68580" marR="68580" marT="0" marB="0" anchor="ctr"/>
                </a:tc>
                <a:extLst>
                  <a:ext uri="{0D108BD9-81ED-4DB2-BD59-A6C34878D82A}">
                    <a16:rowId xmlns:a16="http://schemas.microsoft.com/office/drawing/2014/main" val="3067091301"/>
                  </a:ext>
                </a:extLst>
              </a:tr>
              <a:tr h="448993">
                <a:tc>
                  <a:txBody>
                    <a:bodyPr/>
                    <a:lstStyle/>
                    <a:p>
                      <a:pPr algn="ctr">
                        <a:spcAft>
                          <a:spcPts val="0"/>
                        </a:spcAft>
                      </a:pPr>
                      <a:r>
                        <a:rPr lang="en-US" sz="1400">
                          <a:effectLst/>
                        </a:rPr>
                        <a:t>Support median for captain chairs</a:t>
                      </a:r>
                    </a:p>
                  </a:txBody>
                  <a:tcPr marL="68580" marR="68580" marT="0" marB="0" anchor="ctr">
                    <a:solidFill>
                      <a:schemeClr val="accent2">
                        <a:lumMod val="40000"/>
                        <a:lumOff val="60000"/>
                      </a:schemeClr>
                    </a:solidFill>
                  </a:tcPr>
                </a:tc>
                <a:tc>
                  <a:txBody>
                    <a:bodyPr/>
                    <a:lstStyle/>
                    <a:p>
                      <a:pPr algn="ctr">
                        <a:spcAft>
                          <a:spcPts val="0"/>
                        </a:spcAft>
                      </a:pPr>
                      <a:r>
                        <a:rPr lang="en-US" sz="1400">
                          <a:effectLst/>
                        </a:rPr>
                        <a:t>Fastening slots </a:t>
                      </a:r>
                    </a:p>
                  </a:txBody>
                  <a:tcPr marL="68580" marR="68580" marT="0" marB="0" anchor="ctr"/>
                </a:tc>
                <a:tc>
                  <a:txBody>
                    <a:bodyPr/>
                    <a:lstStyle/>
                    <a:p>
                      <a:pPr algn="ctr">
                        <a:spcAft>
                          <a:spcPts val="0"/>
                        </a:spcAft>
                      </a:pPr>
                      <a:r>
                        <a:rPr lang="en-US" sz="1400">
                          <a:effectLst/>
                        </a:rPr>
                        <a:t>Plush/padded Material</a:t>
                      </a:r>
                    </a:p>
                  </a:txBody>
                  <a:tcPr marL="68580" marR="68580" marT="0" marB="0" anchor="ctr"/>
                </a:tc>
                <a:tc>
                  <a:txBody>
                    <a:bodyPr/>
                    <a:lstStyle/>
                    <a:p>
                      <a:pPr algn="ctr">
                        <a:spcAft>
                          <a:spcPts val="0"/>
                        </a:spcAft>
                      </a:pPr>
                      <a:r>
                        <a:rPr lang="en-US" sz="1400">
                          <a:effectLst/>
                        </a:rPr>
                        <a:t>Waterproof</a:t>
                      </a:r>
                    </a:p>
                  </a:txBody>
                  <a:tcPr marL="68580" marR="68580" marT="0" marB="0" anchor="ctr"/>
                </a:tc>
                <a:tc>
                  <a:txBody>
                    <a:bodyPr/>
                    <a:lstStyle/>
                    <a:p>
                      <a:pPr algn="ctr">
                        <a:spcAft>
                          <a:spcPts val="0"/>
                        </a:spcAft>
                      </a:pPr>
                      <a:r>
                        <a:rPr lang="en-US" sz="1400">
                          <a:effectLst/>
                        </a:rPr>
                        <a:t>Universal fit</a:t>
                      </a:r>
                    </a:p>
                  </a:txBody>
                  <a:tcPr marL="68580" marR="68580" marT="0" marB="0" anchor="ctr"/>
                </a:tc>
                <a:extLst>
                  <a:ext uri="{0D108BD9-81ED-4DB2-BD59-A6C34878D82A}">
                    <a16:rowId xmlns:a16="http://schemas.microsoft.com/office/drawing/2014/main" val="118474502"/>
                  </a:ext>
                </a:extLst>
              </a:tr>
              <a:tr h="364806">
                <a:tc>
                  <a:txBody>
                    <a:bodyPr/>
                    <a:lstStyle/>
                    <a:p>
                      <a:pPr algn="ctr">
                        <a:spcAft>
                          <a:spcPts val="0"/>
                        </a:spcAft>
                      </a:pPr>
                      <a:r>
                        <a:rPr lang="en-US" sz="1400">
                          <a:effectLst/>
                        </a:rPr>
                        <a:t>Plush material</a:t>
                      </a:r>
                    </a:p>
                  </a:txBody>
                  <a:tcPr marL="68580" marR="68580" marT="0" marB="0" anchor="ctr">
                    <a:solidFill>
                      <a:schemeClr val="accent2">
                        <a:lumMod val="40000"/>
                        <a:lumOff val="60000"/>
                      </a:schemeClr>
                    </a:solidFill>
                  </a:tcPr>
                </a:tc>
                <a:tc>
                  <a:txBody>
                    <a:bodyPr/>
                    <a:lstStyle/>
                    <a:p>
                      <a:pPr algn="ctr">
                        <a:spcAft>
                          <a:spcPts val="0"/>
                        </a:spcAft>
                      </a:pPr>
                      <a:r>
                        <a:rPr lang="en-US" sz="1400">
                          <a:effectLst/>
                        </a:rPr>
                        <a:t>Machine Washable</a:t>
                      </a:r>
                    </a:p>
                  </a:txBody>
                  <a:tcPr marL="68580" marR="68580" marT="0" marB="0" anchor="ctr"/>
                </a:tc>
                <a:tc>
                  <a:txBody>
                    <a:bodyPr/>
                    <a:lstStyle/>
                    <a:p>
                      <a:pPr algn="ctr">
                        <a:spcAft>
                          <a:spcPts val="0"/>
                        </a:spcAft>
                      </a:pPr>
                      <a:r>
                        <a:rPr lang="en-US" sz="1400">
                          <a:effectLst/>
                        </a:rPr>
                        <a:t>Machine Washable</a:t>
                      </a:r>
                    </a:p>
                  </a:txBody>
                  <a:tcPr marL="68580" marR="68580" marT="0" marB="0" anchor="ctr"/>
                </a:tc>
                <a:tc>
                  <a:txBody>
                    <a:bodyPr/>
                    <a:lstStyle/>
                    <a:p>
                      <a:pPr algn="ctr">
                        <a:spcAft>
                          <a:spcPts val="0"/>
                        </a:spcAft>
                      </a:pPr>
                      <a:endParaRPr lang="en-US" sz="1400">
                        <a:effectLst/>
                      </a:endParaRPr>
                    </a:p>
                  </a:txBody>
                  <a:tcPr marL="68580" marR="68580" marT="0" marB="0" anchor="ctr"/>
                </a:tc>
                <a:tc>
                  <a:txBody>
                    <a:bodyPr/>
                    <a:lstStyle/>
                    <a:p>
                      <a:pPr algn="ctr">
                        <a:spcAft>
                          <a:spcPts val="0"/>
                        </a:spcAft>
                      </a:pPr>
                      <a:r>
                        <a:rPr lang="en-US" sz="1400">
                          <a:effectLst/>
                        </a:rPr>
                        <a:t>Machine Washable</a:t>
                      </a:r>
                    </a:p>
                  </a:txBody>
                  <a:tcPr marL="68580" marR="68580" marT="0" marB="0" anchor="ctr"/>
                </a:tc>
                <a:extLst>
                  <a:ext uri="{0D108BD9-81ED-4DB2-BD59-A6C34878D82A}">
                    <a16:rowId xmlns:a16="http://schemas.microsoft.com/office/drawing/2014/main" val="3163019056"/>
                  </a:ext>
                </a:extLst>
              </a:tr>
              <a:tr h="448993">
                <a:tc>
                  <a:txBody>
                    <a:bodyPr/>
                    <a:lstStyle/>
                    <a:p>
                      <a:pPr algn="ctr">
                        <a:spcAft>
                          <a:spcPts val="0"/>
                        </a:spcAft>
                      </a:pPr>
                      <a:r>
                        <a:rPr lang="en-US" sz="1400">
                          <a:effectLst/>
                        </a:rPr>
                        <a:t>Fastening slots</a:t>
                      </a:r>
                    </a:p>
                  </a:txBody>
                  <a:tcPr marL="68580" marR="68580" marT="0" marB="0" anchor="ctr">
                    <a:solidFill>
                      <a:schemeClr val="accent2">
                        <a:lumMod val="40000"/>
                        <a:lumOff val="60000"/>
                      </a:schemeClr>
                    </a:solidFill>
                  </a:tcPr>
                </a:tc>
                <a:tc>
                  <a:txBody>
                    <a:bodyPr/>
                    <a:lstStyle/>
                    <a:p>
                      <a:pPr algn="ctr">
                        <a:spcAft>
                          <a:spcPts val="0"/>
                        </a:spcAft>
                      </a:pPr>
                      <a:endParaRPr lang="en-US" sz="1400">
                        <a:effectLst/>
                      </a:endParaRPr>
                    </a:p>
                  </a:txBody>
                  <a:tcPr marL="68580" marR="68580" marT="0" marB="0" anchor="ctr"/>
                </a:tc>
                <a:tc>
                  <a:txBody>
                    <a:bodyPr/>
                    <a:lstStyle/>
                    <a:p>
                      <a:pPr algn="ctr">
                        <a:spcAft>
                          <a:spcPts val="0"/>
                        </a:spcAft>
                      </a:pPr>
                      <a:r>
                        <a:rPr lang="en-US" sz="1400">
                          <a:effectLst/>
                        </a:rPr>
                        <a:t>Seatbelt openings</a:t>
                      </a:r>
                    </a:p>
                  </a:txBody>
                  <a:tcPr marL="68580" marR="68580" marT="0" marB="0" anchor="ctr"/>
                </a:tc>
                <a:tc>
                  <a:txBody>
                    <a:bodyPr/>
                    <a:lstStyle/>
                    <a:p>
                      <a:pPr algn="ctr">
                        <a:spcAft>
                          <a:spcPts val="0"/>
                        </a:spcAft>
                      </a:pPr>
                      <a:endParaRPr lang="en-US" sz="1400">
                        <a:effectLst/>
                      </a:endParaRPr>
                    </a:p>
                  </a:txBody>
                  <a:tcPr marL="68580" marR="68580" marT="0" marB="0" anchor="ctr"/>
                </a:tc>
                <a:tc>
                  <a:txBody>
                    <a:bodyPr/>
                    <a:lstStyle/>
                    <a:p>
                      <a:pPr algn="ctr">
                        <a:spcAft>
                          <a:spcPts val="0"/>
                        </a:spcAft>
                      </a:pPr>
                      <a:r>
                        <a:rPr lang="en-US" sz="1400">
                          <a:effectLst/>
                        </a:rPr>
                        <a:t>Seatbelt buckle access panels</a:t>
                      </a:r>
                    </a:p>
                  </a:txBody>
                  <a:tcPr marL="68580" marR="68580" marT="0" marB="0" anchor="ctr"/>
                </a:tc>
                <a:extLst>
                  <a:ext uri="{0D108BD9-81ED-4DB2-BD59-A6C34878D82A}">
                    <a16:rowId xmlns:a16="http://schemas.microsoft.com/office/drawing/2014/main" val="3194474867"/>
                  </a:ext>
                </a:extLst>
              </a:tr>
              <a:tr h="269734">
                <a:tc gridSpan="5">
                  <a:txBody>
                    <a:bodyPr/>
                    <a:lstStyle/>
                    <a:p>
                      <a:pPr algn="ctr">
                        <a:spcAft>
                          <a:spcPts val="0"/>
                        </a:spcAft>
                      </a:pPr>
                      <a:r>
                        <a:rPr lang="en-US" sz="1400">
                          <a:effectLst/>
                        </a:rPr>
                        <a:t>Cons</a:t>
                      </a: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9342114"/>
                  </a:ext>
                </a:extLst>
              </a:tr>
              <a:tr h="448993">
                <a:tc>
                  <a:txBody>
                    <a:bodyPr/>
                    <a:lstStyle/>
                    <a:p>
                      <a:pPr algn="ctr">
                        <a:spcAft>
                          <a:spcPts val="0"/>
                        </a:spcAft>
                      </a:pPr>
                      <a:endParaRPr lang="en-US" sz="1400">
                        <a:effectLst/>
                      </a:endParaRPr>
                    </a:p>
                  </a:txBody>
                  <a:tcPr marL="68580" marR="68580" marT="0" marB="0" anchor="ctr">
                    <a:solidFill>
                      <a:schemeClr val="accent2">
                        <a:lumMod val="40000"/>
                        <a:lumOff val="60000"/>
                      </a:schemeClr>
                    </a:solidFill>
                  </a:tcPr>
                </a:tc>
                <a:tc>
                  <a:txBody>
                    <a:bodyPr/>
                    <a:lstStyle/>
                    <a:p>
                      <a:pPr algn="ctr">
                        <a:spcAft>
                          <a:spcPts val="0"/>
                        </a:spcAft>
                      </a:pPr>
                      <a:r>
                        <a:rPr lang="en-US" sz="1400">
                          <a:effectLst/>
                        </a:rPr>
                        <a:t>Not as durable</a:t>
                      </a:r>
                    </a:p>
                  </a:txBody>
                  <a:tcPr marL="68580" marR="68580" marT="0" marB="0" anchor="ctr"/>
                </a:tc>
                <a:tc>
                  <a:txBody>
                    <a:bodyPr/>
                    <a:lstStyle/>
                    <a:p>
                      <a:pPr algn="ctr">
                        <a:spcAft>
                          <a:spcPts val="0"/>
                        </a:spcAft>
                      </a:pPr>
                      <a:r>
                        <a:rPr lang="en-US" sz="1400">
                          <a:effectLst/>
                        </a:rPr>
                        <a:t>Straps need tightening</a:t>
                      </a:r>
                    </a:p>
                  </a:txBody>
                  <a:tcPr marL="68580" marR="68580" marT="0" marB="0" anchor="ctr"/>
                </a:tc>
                <a:tc>
                  <a:txBody>
                    <a:bodyPr/>
                    <a:lstStyle/>
                    <a:p>
                      <a:pPr algn="ctr">
                        <a:spcAft>
                          <a:spcPts val="0"/>
                        </a:spcAft>
                      </a:pPr>
                      <a:r>
                        <a:rPr lang="en-US" sz="1400">
                          <a:effectLst/>
                        </a:rPr>
                        <a:t>No air vents</a:t>
                      </a:r>
                    </a:p>
                  </a:txBody>
                  <a:tcPr marL="68580" marR="68580" marT="0" marB="0" anchor="ctr"/>
                </a:tc>
                <a:tc>
                  <a:txBody>
                    <a:bodyPr/>
                    <a:lstStyle/>
                    <a:p>
                      <a:pPr algn="ctr">
                        <a:spcAft>
                          <a:spcPts val="0"/>
                        </a:spcAft>
                      </a:pPr>
                      <a:r>
                        <a:rPr lang="en-US" sz="1400">
                          <a:effectLst/>
                        </a:rPr>
                        <a:t>Not waterproof</a:t>
                      </a:r>
                    </a:p>
                  </a:txBody>
                  <a:tcPr marL="68580" marR="68580" marT="0" marB="0" anchor="ctr"/>
                </a:tc>
                <a:extLst>
                  <a:ext uri="{0D108BD9-81ED-4DB2-BD59-A6C34878D82A}">
                    <a16:rowId xmlns:a16="http://schemas.microsoft.com/office/drawing/2014/main" val="705156262"/>
                  </a:ext>
                </a:extLst>
              </a:tr>
              <a:tr h="364806">
                <a:tc>
                  <a:txBody>
                    <a:bodyPr/>
                    <a:lstStyle/>
                    <a:p>
                      <a:pPr algn="ctr">
                        <a:spcAft>
                          <a:spcPts val="0"/>
                        </a:spcAft>
                      </a:pPr>
                      <a:endParaRPr lang="en-US" sz="1400">
                        <a:effectLst/>
                      </a:endParaRPr>
                    </a:p>
                  </a:txBody>
                  <a:tcPr marL="68580" marR="68580" marT="0" marB="0" anchor="ctr">
                    <a:solidFill>
                      <a:schemeClr val="accent2">
                        <a:lumMod val="40000"/>
                        <a:lumOff val="60000"/>
                      </a:schemeClr>
                    </a:solidFill>
                  </a:tcPr>
                </a:tc>
                <a:tc>
                  <a:txBody>
                    <a:bodyPr/>
                    <a:lstStyle/>
                    <a:p>
                      <a:pPr algn="ctr">
                        <a:spcAft>
                          <a:spcPts val="0"/>
                        </a:spcAft>
                      </a:pPr>
                      <a:endParaRPr lang="en-US" sz="1400">
                        <a:effectLst/>
                      </a:endParaRPr>
                    </a:p>
                  </a:txBody>
                  <a:tcPr marL="68580" marR="68580" marT="0" marB="0" anchor="ctr"/>
                </a:tc>
                <a:tc>
                  <a:txBody>
                    <a:bodyPr/>
                    <a:lstStyle/>
                    <a:p>
                      <a:pPr algn="ctr">
                        <a:spcAft>
                          <a:spcPts val="0"/>
                        </a:spcAft>
                      </a:pPr>
                      <a:endParaRPr lang="en-US" sz="1400">
                        <a:effectLst/>
                      </a:endParaRPr>
                    </a:p>
                  </a:txBody>
                  <a:tcPr marL="68580" marR="68580" marT="0" marB="0" anchor="ctr"/>
                </a:tc>
                <a:tc>
                  <a:txBody>
                    <a:bodyPr/>
                    <a:lstStyle/>
                    <a:p>
                      <a:pPr algn="ctr">
                        <a:spcAft>
                          <a:spcPts val="0"/>
                        </a:spcAft>
                      </a:pPr>
                      <a:r>
                        <a:rPr lang="en-US" sz="1400">
                          <a:effectLst/>
                        </a:rPr>
                        <a:t>Not for smaller cars</a:t>
                      </a:r>
                    </a:p>
                  </a:txBody>
                  <a:tcPr marL="68580" marR="68580" marT="0" marB="0" anchor="ctr"/>
                </a:tc>
                <a:tc>
                  <a:txBody>
                    <a:bodyPr/>
                    <a:lstStyle/>
                    <a:p>
                      <a:pPr algn="ctr">
                        <a:spcAft>
                          <a:spcPts val="0"/>
                        </a:spcAft>
                      </a:pPr>
                      <a:r>
                        <a:rPr lang="en-US" sz="1400">
                          <a:effectLst/>
                        </a:rPr>
                        <a:t>No plush padding</a:t>
                      </a:r>
                    </a:p>
                  </a:txBody>
                  <a:tcPr marL="68580" marR="68580" marT="0" marB="0" anchor="ctr"/>
                </a:tc>
                <a:extLst>
                  <a:ext uri="{0D108BD9-81ED-4DB2-BD59-A6C34878D82A}">
                    <a16:rowId xmlns:a16="http://schemas.microsoft.com/office/drawing/2014/main" val="792608763"/>
                  </a:ext>
                </a:extLst>
              </a:tr>
              <a:tr h="224495">
                <a:tc>
                  <a:txBody>
                    <a:bodyPr/>
                    <a:lstStyle/>
                    <a:p>
                      <a:pPr algn="ctr">
                        <a:spcAft>
                          <a:spcPts val="0"/>
                        </a:spcAft>
                      </a:pPr>
                      <a:endParaRPr lang="en-US" sz="1400">
                        <a:effectLst/>
                      </a:endParaRPr>
                    </a:p>
                  </a:txBody>
                  <a:tcPr marL="68580" marR="68580" marT="0" marB="0" anchor="ctr">
                    <a:solidFill>
                      <a:schemeClr val="accent2">
                        <a:lumMod val="40000"/>
                        <a:lumOff val="60000"/>
                      </a:schemeClr>
                    </a:solidFill>
                  </a:tcPr>
                </a:tc>
                <a:tc>
                  <a:txBody>
                    <a:bodyPr/>
                    <a:lstStyle/>
                    <a:p>
                      <a:pPr algn="ctr">
                        <a:spcAft>
                          <a:spcPts val="0"/>
                        </a:spcAft>
                      </a:pPr>
                      <a:endParaRPr lang="en-US" sz="1400">
                        <a:effectLst/>
                      </a:endParaRPr>
                    </a:p>
                  </a:txBody>
                  <a:tcPr marL="68580" marR="68580" marT="0" marB="0" anchor="ctr"/>
                </a:tc>
                <a:tc>
                  <a:txBody>
                    <a:bodyPr/>
                    <a:lstStyle/>
                    <a:p>
                      <a:pPr algn="ctr">
                        <a:spcAft>
                          <a:spcPts val="0"/>
                        </a:spcAft>
                      </a:pPr>
                      <a:endParaRPr lang="en-US" sz="1400">
                        <a:effectLst/>
                      </a:endParaRPr>
                    </a:p>
                  </a:txBody>
                  <a:tcPr marL="68580" marR="68580" marT="0" marB="0" anchor="ctr"/>
                </a:tc>
                <a:tc>
                  <a:txBody>
                    <a:bodyPr/>
                    <a:lstStyle/>
                    <a:p>
                      <a:pPr algn="ctr">
                        <a:spcAft>
                          <a:spcPts val="0"/>
                        </a:spcAft>
                      </a:pPr>
                      <a:r>
                        <a:rPr lang="en-US" sz="1400">
                          <a:effectLst/>
                        </a:rPr>
                        <a:t>No plush padding</a:t>
                      </a:r>
                    </a:p>
                  </a:txBody>
                  <a:tcPr marL="68580" marR="68580" marT="0" marB="0" anchor="ctr"/>
                </a:tc>
                <a:tc>
                  <a:txBody>
                    <a:bodyPr/>
                    <a:lstStyle/>
                    <a:p>
                      <a:pPr algn="ctr">
                        <a:spcAft>
                          <a:spcPts val="0"/>
                        </a:spcAft>
                      </a:pPr>
                      <a:endParaRPr lang="en-US" sz="1400">
                        <a:effectLst/>
                      </a:endParaRPr>
                    </a:p>
                  </a:txBody>
                  <a:tcPr marL="68580" marR="68580" marT="0" marB="0" anchor="ctr"/>
                </a:tc>
                <a:extLst>
                  <a:ext uri="{0D108BD9-81ED-4DB2-BD59-A6C34878D82A}">
                    <a16:rowId xmlns:a16="http://schemas.microsoft.com/office/drawing/2014/main" val="2802613351"/>
                  </a:ext>
                </a:extLst>
              </a:tr>
            </a:tbl>
          </a:graphicData>
        </a:graphic>
      </p:graphicFrame>
    </p:spTree>
    <p:extLst>
      <p:ext uri="{BB962C8B-B14F-4D97-AF65-F5344CB8AC3E}">
        <p14:creationId xmlns:p14="http://schemas.microsoft.com/office/powerpoint/2010/main" val="314995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DC25-66C9-B020-444D-33C8B656EBAC}"/>
              </a:ext>
            </a:extLst>
          </p:cNvPr>
          <p:cNvSpPr>
            <a:spLocks noGrp="1"/>
          </p:cNvSpPr>
          <p:nvPr>
            <p:ph type="title"/>
          </p:nvPr>
        </p:nvSpPr>
        <p:spPr>
          <a:xfrm>
            <a:off x="810000" y="447188"/>
            <a:ext cx="11138349" cy="970450"/>
          </a:xfrm>
        </p:spPr>
        <p:txBody>
          <a:bodyPr/>
          <a:lstStyle/>
          <a:p>
            <a:r>
              <a:rPr lang="en-US"/>
              <a:t>Appendix: Product Design/Development</a:t>
            </a:r>
          </a:p>
        </p:txBody>
      </p:sp>
      <p:sp>
        <p:nvSpPr>
          <p:cNvPr id="4" name="Slide Number Placeholder 3">
            <a:extLst>
              <a:ext uri="{FF2B5EF4-FFF2-40B4-BE49-F238E27FC236}">
                <a16:creationId xmlns:a16="http://schemas.microsoft.com/office/drawing/2014/main" id="{E99F10FC-2DE5-D089-9BF0-5F8CAEA3C97F}"/>
              </a:ext>
            </a:extLst>
          </p:cNvPr>
          <p:cNvSpPr>
            <a:spLocks noGrp="1"/>
          </p:cNvSpPr>
          <p:nvPr>
            <p:ph type="sldNum" sz="quarter" idx="12"/>
          </p:nvPr>
        </p:nvSpPr>
        <p:spPr/>
        <p:txBody>
          <a:bodyPr/>
          <a:lstStyle/>
          <a:p>
            <a:fld id="{1CD6F3AC-EEF3-47AB-A6D2-DF852002D0AF}" type="slidenum">
              <a:rPr lang="en-US" smtClean="0"/>
              <a:t>25</a:t>
            </a:fld>
            <a:endParaRPr lang="en-US"/>
          </a:p>
        </p:txBody>
      </p:sp>
      <p:sp>
        <p:nvSpPr>
          <p:cNvPr id="5" name="Content Placeholder 2">
            <a:extLst>
              <a:ext uri="{FF2B5EF4-FFF2-40B4-BE49-F238E27FC236}">
                <a16:creationId xmlns:a16="http://schemas.microsoft.com/office/drawing/2014/main" id="{CE86BDA8-0056-468E-38B2-CD12F2A65403}"/>
              </a:ext>
            </a:extLst>
          </p:cNvPr>
          <p:cNvSpPr>
            <a:spLocks noGrp="1"/>
          </p:cNvSpPr>
          <p:nvPr>
            <p:ph idx="1"/>
          </p:nvPr>
        </p:nvSpPr>
        <p:spPr>
          <a:xfrm>
            <a:off x="709085" y="3222669"/>
            <a:ext cx="5666272" cy="3636511"/>
          </a:xfrm>
        </p:spPr>
        <p:txBody>
          <a:bodyPr vert="horz" lIns="91440" tIns="45720" rIns="91440" bIns="45720" rtlCol="0" anchor="ctr">
            <a:noAutofit/>
          </a:bodyPr>
          <a:lstStyle/>
          <a:p>
            <a:pPr marL="0" indent="0">
              <a:buNone/>
            </a:pPr>
            <a:endParaRPr lang="en-US" sz="1700">
              <a:ea typeface="+mn-lt"/>
              <a:cs typeface="+mn-lt"/>
            </a:endParaRPr>
          </a:p>
          <a:p>
            <a:r>
              <a:rPr lang="en-US" sz="1700"/>
              <a:t>Key features: Fastening Slots, Pockets for storage, Median Cushion, Canvas and Nylon Liners ( Rain Proof depending on purchase, and Plush undercover)</a:t>
            </a:r>
          </a:p>
          <a:p>
            <a:r>
              <a:rPr lang="en-US" sz="1700"/>
              <a:t>Product Cost Budget : $42.21</a:t>
            </a:r>
          </a:p>
          <a:p>
            <a:r>
              <a:rPr lang="en-US" sz="1700"/>
              <a:t>Materials Produced:</a:t>
            </a:r>
          </a:p>
          <a:p>
            <a:pPr lvl="1"/>
            <a:r>
              <a:rPr lang="en-US" sz="1700">
                <a:ea typeface="+mn-lt"/>
                <a:cs typeface="+mn-lt"/>
              </a:rPr>
              <a:t>Nylon/Canvas liners</a:t>
            </a:r>
          </a:p>
          <a:p>
            <a:pPr lvl="1"/>
            <a:r>
              <a:rPr lang="en-US" sz="1700">
                <a:ea typeface="+mn-lt"/>
                <a:cs typeface="+mn-lt"/>
              </a:rPr>
              <a:t>plush undercover</a:t>
            </a:r>
          </a:p>
          <a:p>
            <a:pPr lvl="1"/>
            <a:r>
              <a:rPr lang="en-US" sz="1700">
                <a:ea typeface="+mn-lt"/>
                <a:cs typeface="+mn-lt"/>
              </a:rPr>
              <a:t>median cushion</a:t>
            </a:r>
            <a:endParaRPr lang="en-US" sz="1700"/>
          </a:p>
          <a:p>
            <a:r>
              <a:rPr lang="en-US" sz="1700"/>
              <a:t>Raw Materials will be purchased, and assembly will be outsourced to China. Branding and packaging will be combined at production phase.  </a:t>
            </a:r>
          </a:p>
          <a:p>
            <a:endParaRPr lang="en-US"/>
          </a:p>
          <a:p>
            <a:endParaRPr lang="en-US"/>
          </a:p>
          <a:p>
            <a:endParaRPr lang="en-US"/>
          </a:p>
          <a:p>
            <a:endParaRPr lang="en-US"/>
          </a:p>
        </p:txBody>
      </p:sp>
      <p:pic>
        <p:nvPicPr>
          <p:cNvPr id="3" name="Picture 2" descr="Shape&#10;&#10;Description automatically generated">
            <a:extLst>
              <a:ext uri="{FF2B5EF4-FFF2-40B4-BE49-F238E27FC236}">
                <a16:creationId xmlns:a16="http://schemas.microsoft.com/office/drawing/2014/main" id="{7580121E-EF44-A34B-47E8-AC4F1C1D2055}"/>
              </a:ext>
            </a:extLst>
          </p:cNvPr>
          <p:cNvPicPr>
            <a:picLocks noChangeAspect="1"/>
          </p:cNvPicPr>
          <p:nvPr/>
        </p:nvPicPr>
        <p:blipFill>
          <a:blip r:embed="rId2"/>
          <a:stretch>
            <a:fillRect/>
          </a:stretch>
        </p:blipFill>
        <p:spPr>
          <a:xfrm>
            <a:off x="6552686" y="2136457"/>
            <a:ext cx="5325470" cy="1933012"/>
          </a:xfrm>
          <a:prstGeom prst="rect">
            <a:avLst/>
          </a:prstGeom>
        </p:spPr>
      </p:pic>
      <p:pic>
        <p:nvPicPr>
          <p:cNvPr id="7" name="Picture 7" descr="A picture containing indoor&#10;&#10;Description automatically generated">
            <a:extLst>
              <a:ext uri="{FF2B5EF4-FFF2-40B4-BE49-F238E27FC236}">
                <a16:creationId xmlns:a16="http://schemas.microsoft.com/office/drawing/2014/main" id="{1E7BDCB8-21BD-887D-9084-D91BA2AC9127}"/>
              </a:ext>
            </a:extLst>
          </p:cNvPr>
          <p:cNvPicPr>
            <a:picLocks noChangeAspect="1"/>
          </p:cNvPicPr>
          <p:nvPr/>
        </p:nvPicPr>
        <p:blipFill>
          <a:blip r:embed="rId3"/>
          <a:stretch>
            <a:fillRect/>
          </a:stretch>
        </p:blipFill>
        <p:spPr>
          <a:xfrm>
            <a:off x="8458200" y="4308021"/>
            <a:ext cx="1943100" cy="1943100"/>
          </a:xfrm>
          <a:prstGeom prst="rect">
            <a:avLst/>
          </a:prstGeom>
        </p:spPr>
      </p:pic>
    </p:spTree>
    <p:extLst>
      <p:ext uri="{BB962C8B-B14F-4D97-AF65-F5344CB8AC3E}">
        <p14:creationId xmlns:p14="http://schemas.microsoft.com/office/powerpoint/2010/main" val="71896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87B603B-B264-4B4E-A387-4C4D5087BD8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7" name="think-cell Slide" r:id="rId4" imgW="411" imgH="409" progId="TCLayout.ActiveDocument.1">
                  <p:embed/>
                </p:oleObj>
              </mc:Choice>
              <mc:Fallback>
                <p:oleObj name="think-cell Slide" r:id="rId4" imgW="411" imgH="409" progId="TCLayout.ActiveDocument.1">
                  <p:embed/>
                  <p:pic>
                    <p:nvPicPr>
                      <p:cNvPr id="6" name="Object 5" hidden="1">
                        <a:extLst>
                          <a:ext uri="{FF2B5EF4-FFF2-40B4-BE49-F238E27FC236}">
                            <a16:creationId xmlns:a16="http://schemas.microsoft.com/office/drawing/2014/main" id="{987B603B-B264-4B4E-A387-4C4D5087BD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8152E4F2-9468-413F-B953-BBB369376FED}"/>
              </a:ext>
            </a:extLst>
          </p:cNvPr>
          <p:cNvSpPr>
            <a:spLocks noGrp="1"/>
          </p:cNvSpPr>
          <p:nvPr>
            <p:ph type="title"/>
          </p:nvPr>
        </p:nvSpPr>
        <p:spPr/>
        <p:txBody>
          <a:bodyPr vert="horz"/>
          <a:lstStyle/>
          <a:p>
            <a:r>
              <a:rPr lang="en-US"/>
              <a:t>Product Concept &amp; Development</a:t>
            </a:r>
          </a:p>
        </p:txBody>
      </p:sp>
      <p:sp>
        <p:nvSpPr>
          <p:cNvPr id="4" name="TextBox 3">
            <a:extLst>
              <a:ext uri="{FF2B5EF4-FFF2-40B4-BE49-F238E27FC236}">
                <a16:creationId xmlns:a16="http://schemas.microsoft.com/office/drawing/2014/main" id="{8954F969-8431-45EF-A52E-373D27B02B6E}"/>
              </a:ext>
            </a:extLst>
          </p:cNvPr>
          <p:cNvSpPr txBox="1"/>
          <p:nvPr/>
        </p:nvSpPr>
        <p:spPr>
          <a:xfrm>
            <a:off x="583265" y="2336719"/>
            <a:ext cx="11259973" cy="1477328"/>
          </a:xfrm>
          <a:prstGeom prst="rect">
            <a:avLst/>
          </a:prstGeom>
          <a:noFill/>
        </p:spPr>
        <p:txBody>
          <a:bodyPr wrap="square" rtlCol="0">
            <a:spAutoFit/>
          </a:bodyPr>
          <a:lstStyle/>
          <a:p>
            <a:r>
              <a:rPr lang="en-US"/>
              <a:t>A pet hammock with a built-in portion that can be folded out for a sturdy but comfortable support (like a mini padded table top) to go between captain's chairs in the second row, designed to fill the space so pets can comfortably lay across the entire row, and not just one small seat. For vehicles without captain’s chairs, the foldable base doubles up as an ergonomic solution for pet owners with small-mid size vehicles. </a:t>
            </a:r>
          </a:p>
        </p:txBody>
      </p:sp>
      <p:pic>
        <p:nvPicPr>
          <p:cNvPr id="8" name="Picture 7">
            <a:extLst>
              <a:ext uri="{FF2B5EF4-FFF2-40B4-BE49-F238E27FC236}">
                <a16:creationId xmlns:a16="http://schemas.microsoft.com/office/drawing/2014/main" id="{E8BF07E7-779F-4C0B-8D28-7D2402C6BDA5}"/>
              </a:ext>
            </a:extLst>
          </p:cNvPr>
          <p:cNvPicPr>
            <a:picLocks noChangeAspect="1"/>
          </p:cNvPicPr>
          <p:nvPr/>
        </p:nvPicPr>
        <p:blipFill>
          <a:blip r:embed="rId6"/>
          <a:stretch>
            <a:fillRect/>
          </a:stretch>
        </p:blipFill>
        <p:spPr>
          <a:xfrm>
            <a:off x="4327020" y="3963023"/>
            <a:ext cx="6087470" cy="2205155"/>
          </a:xfrm>
          <a:prstGeom prst="rect">
            <a:avLst/>
          </a:prstGeom>
        </p:spPr>
      </p:pic>
      <p:sp>
        <p:nvSpPr>
          <p:cNvPr id="13" name="Slide Number Placeholder 12">
            <a:extLst>
              <a:ext uri="{FF2B5EF4-FFF2-40B4-BE49-F238E27FC236}">
                <a16:creationId xmlns:a16="http://schemas.microsoft.com/office/drawing/2014/main" id="{72225031-5870-4476-B8DA-15EA58B28D89}"/>
              </a:ext>
            </a:extLst>
          </p:cNvPr>
          <p:cNvSpPr>
            <a:spLocks noGrp="1"/>
          </p:cNvSpPr>
          <p:nvPr>
            <p:ph type="sldNum" sz="quarter" idx="12"/>
          </p:nvPr>
        </p:nvSpPr>
        <p:spPr/>
        <p:txBody>
          <a:bodyPr/>
          <a:lstStyle/>
          <a:p>
            <a:fld id="{1CD6F3AC-EEF3-47AB-A6D2-DF852002D0AF}" type="slidenum">
              <a:rPr lang="en-US" smtClean="0"/>
              <a:t>26</a:t>
            </a:fld>
            <a:endParaRPr lang="en-US"/>
          </a:p>
        </p:txBody>
      </p:sp>
      <p:sp>
        <p:nvSpPr>
          <p:cNvPr id="2" name="TextBox 1">
            <a:extLst>
              <a:ext uri="{FF2B5EF4-FFF2-40B4-BE49-F238E27FC236}">
                <a16:creationId xmlns:a16="http://schemas.microsoft.com/office/drawing/2014/main" id="{C5DBC4AB-E9D0-0E6F-6287-DAD9C3B73E93}"/>
              </a:ext>
            </a:extLst>
          </p:cNvPr>
          <p:cNvSpPr txBox="1"/>
          <p:nvPr/>
        </p:nvSpPr>
        <p:spPr>
          <a:xfrm>
            <a:off x="1805668" y="6241597"/>
            <a:ext cx="103836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t>Production/Assembly in China                            Production Budget: $42.21</a:t>
            </a:r>
            <a:endParaRPr lang="en-US"/>
          </a:p>
        </p:txBody>
      </p:sp>
      <p:sp>
        <p:nvSpPr>
          <p:cNvPr id="3" name="Content Placeholder 2">
            <a:extLst>
              <a:ext uri="{FF2B5EF4-FFF2-40B4-BE49-F238E27FC236}">
                <a16:creationId xmlns:a16="http://schemas.microsoft.com/office/drawing/2014/main" id="{FB661D74-47EC-D1BE-36CE-438C23489F85}"/>
              </a:ext>
            </a:extLst>
          </p:cNvPr>
          <p:cNvSpPr>
            <a:spLocks noGrp="1"/>
          </p:cNvSpPr>
          <p:nvPr>
            <p:ph idx="1"/>
          </p:nvPr>
        </p:nvSpPr>
        <p:spPr>
          <a:xfrm>
            <a:off x="1062871" y="3828187"/>
            <a:ext cx="3856523" cy="2894921"/>
          </a:xfrm>
        </p:spPr>
        <p:txBody>
          <a:bodyPr>
            <a:normAutofit/>
          </a:bodyPr>
          <a:lstStyle/>
          <a:p>
            <a:r>
              <a:rPr lang="en-US" sz="1600"/>
              <a:t>Fastening Slots</a:t>
            </a:r>
          </a:p>
          <a:p>
            <a:r>
              <a:rPr lang="en-US" sz="1600"/>
              <a:t>Pockets for Storage</a:t>
            </a:r>
          </a:p>
          <a:p>
            <a:r>
              <a:rPr lang="en-US" sz="1600"/>
              <a:t>Median Cushion </a:t>
            </a:r>
          </a:p>
          <a:p>
            <a:r>
              <a:rPr lang="en-US" sz="1600"/>
              <a:t>Canvas</a:t>
            </a:r>
            <a:r>
              <a:rPr lang="en-US" sz="1600">
                <a:ea typeface="+mn-lt"/>
                <a:cs typeface="+mn-lt"/>
              </a:rPr>
              <a:t> and Nylon Liners </a:t>
            </a:r>
            <a:r>
              <a:rPr lang="en-US" sz="1600" i="1">
                <a:ea typeface="+mn-lt"/>
                <a:cs typeface="+mn-lt"/>
              </a:rPr>
              <a:t>Ex. “Rainy Day Doggie”</a:t>
            </a:r>
            <a:endParaRPr lang="en-US" sz="1600">
              <a:ea typeface="+mn-lt"/>
              <a:cs typeface="+mn-lt"/>
            </a:endParaRPr>
          </a:p>
          <a:p>
            <a:endParaRPr lang="en-US" sz="1600"/>
          </a:p>
        </p:txBody>
      </p:sp>
    </p:spTree>
    <p:extLst>
      <p:ext uri="{BB962C8B-B14F-4D97-AF65-F5344CB8AC3E}">
        <p14:creationId xmlns:p14="http://schemas.microsoft.com/office/powerpoint/2010/main" val="3341435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DEEC-7210-A106-5D9C-E77241A41995}"/>
              </a:ext>
            </a:extLst>
          </p:cNvPr>
          <p:cNvSpPr>
            <a:spLocks noGrp="1"/>
          </p:cNvSpPr>
          <p:nvPr>
            <p:ph type="title"/>
          </p:nvPr>
        </p:nvSpPr>
        <p:spPr/>
        <p:txBody>
          <a:bodyPr/>
          <a:lstStyle/>
          <a:p>
            <a:r>
              <a:rPr lang="en-US">
                <a:ea typeface="+mj-lt"/>
                <a:cs typeface="+mj-lt"/>
              </a:rPr>
              <a:t>Solution and Unique Value Proposition</a:t>
            </a:r>
            <a:endParaRPr lang="en-US"/>
          </a:p>
        </p:txBody>
      </p:sp>
      <p:sp>
        <p:nvSpPr>
          <p:cNvPr id="3" name="Content Placeholder 2">
            <a:extLst>
              <a:ext uri="{FF2B5EF4-FFF2-40B4-BE49-F238E27FC236}">
                <a16:creationId xmlns:a16="http://schemas.microsoft.com/office/drawing/2014/main" id="{EF22CD57-C14C-DCB2-E6B2-CEA501F26CE5}"/>
              </a:ext>
            </a:extLst>
          </p:cNvPr>
          <p:cNvSpPr>
            <a:spLocks noGrp="1"/>
          </p:cNvSpPr>
          <p:nvPr>
            <p:ph idx="1"/>
          </p:nvPr>
        </p:nvSpPr>
        <p:spPr>
          <a:xfrm>
            <a:off x="654834" y="2458612"/>
            <a:ext cx="10554574" cy="3947875"/>
          </a:xfrm>
        </p:spPr>
        <p:txBody>
          <a:bodyPr anchor="t">
            <a:normAutofit fontScale="92500" lnSpcReduction="20000"/>
          </a:bodyPr>
          <a:lstStyle/>
          <a:p>
            <a:pPr marL="0" indent="0">
              <a:buNone/>
            </a:pPr>
            <a:r>
              <a:rPr lang="en-US" u="sng">
                <a:ea typeface="+mn-lt"/>
                <a:cs typeface="+mn-lt"/>
              </a:rPr>
              <a:t>The Solution</a:t>
            </a:r>
            <a:r>
              <a:rPr lang="en-US">
                <a:ea typeface="+mn-lt"/>
                <a:cs typeface="+mn-lt"/>
              </a:rPr>
              <a:t>: A durable pet hammock with a center cushion that forms a base for pets to lay on in vehicles with captain's chairs, or for added cushion for vehicles with bench seating. The Pack n' Pet also provides liners of varying textiles to provide pet owners the option to utilize different materials for different activities/experiences. Pack n’ pet additionally addresses an unmet need in the market for a </a:t>
            </a:r>
            <a:r>
              <a:rPr lang="en-US" i="1">
                <a:ea typeface="+mn-lt"/>
                <a:cs typeface="+mn-lt"/>
              </a:rPr>
              <a:t>comfortable and safe</a:t>
            </a:r>
            <a:r>
              <a:rPr lang="en-US">
                <a:ea typeface="+mn-lt"/>
                <a:cs typeface="+mn-lt"/>
              </a:rPr>
              <a:t> solution for pet transport for all types of vehicles. </a:t>
            </a:r>
          </a:p>
          <a:p>
            <a:endParaRPr lang="en-US">
              <a:ea typeface="+mn-lt"/>
              <a:cs typeface="+mn-lt"/>
            </a:endParaRPr>
          </a:p>
          <a:p>
            <a:pPr marL="0" indent="0">
              <a:buNone/>
            </a:pPr>
            <a:br>
              <a:rPr lang="en-US">
                <a:ea typeface="+mn-lt"/>
                <a:cs typeface="+mn-lt"/>
              </a:rPr>
            </a:br>
            <a:endParaRPr lang="en-US">
              <a:ea typeface="+mn-lt"/>
              <a:cs typeface="+mn-lt"/>
            </a:endParaRPr>
          </a:p>
          <a:p>
            <a:pPr marL="0" indent="0">
              <a:buNone/>
            </a:pPr>
            <a:r>
              <a:rPr lang="en-US" u="sng">
                <a:ea typeface="+mn-lt"/>
                <a:cs typeface="+mn-lt"/>
              </a:rPr>
              <a:t>Unique Value Proposition</a:t>
            </a:r>
            <a:r>
              <a:rPr lang="en-US">
                <a:ea typeface="+mn-lt"/>
                <a:cs typeface="+mn-lt"/>
              </a:rPr>
              <a:t>: </a:t>
            </a:r>
            <a:endParaRPr lang="en-US"/>
          </a:p>
          <a:p>
            <a:pPr lvl="1"/>
            <a:r>
              <a:rPr lang="en-US">
                <a:ea typeface="+mn-lt"/>
                <a:cs typeface="+mn-lt"/>
              </a:rPr>
              <a:t>Easier and cleaner pet transport  </a:t>
            </a:r>
          </a:p>
          <a:p>
            <a:pPr lvl="1"/>
            <a:r>
              <a:rPr lang="en-US">
                <a:ea typeface="+mn-lt"/>
                <a:cs typeface="+mn-lt"/>
              </a:rPr>
              <a:t>Interchangeable, washable, liners </a:t>
            </a:r>
            <a:endParaRPr lang="en-US"/>
          </a:p>
          <a:p>
            <a:pPr lvl="1"/>
            <a:r>
              <a:rPr lang="en-US">
                <a:ea typeface="+mn-lt"/>
                <a:cs typeface="+mn-lt"/>
              </a:rPr>
              <a:t>Only solution that works for large SUVs</a:t>
            </a:r>
          </a:p>
          <a:p>
            <a:pPr lvl="1"/>
            <a:r>
              <a:rPr lang="en-US">
                <a:ea typeface="+mn-lt"/>
                <a:cs typeface="+mn-lt"/>
              </a:rPr>
              <a:t>Additional comfort compared to competitors (additional padding)</a:t>
            </a:r>
          </a:p>
          <a:p>
            <a:pPr lvl="1"/>
            <a:r>
              <a:rPr lang="en-US">
                <a:ea typeface="+mn-lt"/>
                <a:cs typeface="+mn-lt"/>
              </a:rPr>
              <a:t>Provides flexibility to pet owners and pets (</a:t>
            </a:r>
            <a:r>
              <a:rPr lang="en-US" i="1">
                <a:ea typeface="+mn-lt"/>
                <a:cs typeface="+mn-lt"/>
              </a:rPr>
              <a:t>Works in ANY car, only need to purchase one</a:t>
            </a:r>
            <a:r>
              <a:rPr lang="en-US">
                <a:ea typeface="+mn-lt"/>
                <a:cs typeface="+mn-lt"/>
              </a:rPr>
              <a:t>) </a:t>
            </a:r>
          </a:p>
          <a:p>
            <a:endParaRPr lang="en-US"/>
          </a:p>
        </p:txBody>
      </p:sp>
      <p:sp>
        <p:nvSpPr>
          <p:cNvPr id="4" name="Slide Number Placeholder 3">
            <a:extLst>
              <a:ext uri="{FF2B5EF4-FFF2-40B4-BE49-F238E27FC236}">
                <a16:creationId xmlns:a16="http://schemas.microsoft.com/office/drawing/2014/main" id="{0204C0EA-546D-8CE6-761B-86EAEE9F2785}"/>
              </a:ext>
            </a:extLst>
          </p:cNvPr>
          <p:cNvSpPr>
            <a:spLocks noGrp="1"/>
          </p:cNvSpPr>
          <p:nvPr>
            <p:ph type="sldNum" sz="quarter" idx="12"/>
          </p:nvPr>
        </p:nvSpPr>
        <p:spPr/>
        <p:txBody>
          <a:bodyPr/>
          <a:lstStyle/>
          <a:p>
            <a:fld id="{1CD6F3AC-EEF3-47AB-A6D2-DF852002D0AF}" type="slidenum">
              <a:rPr lang="en-US" smtClean="0"/>
              <a:t>27</a:t>
            </a:fld>
            <a:endParaRPr lang="en-US"/>
          </a:p>
        </p:txBody>
      </p:sp>
      <p:grpSp>
        <p:nvGrpSpPr>
          <p:cNvPr id="6" name="Group 5">
            <a:extLst>
              <a:ext uri="{FF2B5EF4-FFF2-40B4-BE49-F238E27FC236}">
                <a16:creationId xmlns:a16="http://schemas.microsoft.com/office/drawing/2014/main" id="{31624983-2A9E-809B-8702-E3417EEC606A}"/>
              </a:ext>
            </a:extLst>
          </p:cNvPr>
          <p:cNvGrpSpPr/>
          <p:nvPr/>
        </p:nvGrpSpPr>
        <p:grpSpPr>
          <a:xfrm>
            <a:off x="8413631" y="3633158"/>
            <a:ext cx="2740324" cy="2078966"/>
            <a:chOff x="8471140" y="3359988"/>
            <a:chExt cx="2740324" cy="2078966"/>
          </a:xfrm>
        </p:grpSpPr>
        <p:pic>
          <p:nvPicPr>
            <p:cNvPr id="5" name="Graphic 5" descr="Car outline">
              <a:extLst>
                <a:ext uri="{FF2B5EF4-FFF2-40B4-BE49-F238E27FC236}">
                  <a16:creationId xmlns:a16="http://schemas.microsoft.com/office/drawing/2014/main" id="{CA07C485-CACF-CFB7-CC73-867B747982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1140" y="3359988"/>
              <a:ext cx="2093343" cy="2078966"/>
            </a:xfrm>
            <a:prstGeom prst="rect">
              <a:avLst/>
            </a:prstGeom>
          </p:spPr>
        </p:pic>
        <p:pic>
          <p:nvPicPr>
            <p:cNvPr id="7" name="Graphic 7" descr="Puppy with solid fill">
              <a:extLst>
                <a:ext uri="{FF2B5EF4-FFF2-40B4-BE49-F238E27FC236}">
                  <a16:creationId xmlns:a16="http://schemas.microsoft.com/office/drawing/2014/main" id="{9D9FDF99-FD24-05F2-F58E-6E6B312786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1781" y="3733800"/>
              <a:ext cx="871268" cy="871268"/>
            </a:xfrm>
            <a:prstGeom prst="rect">
              <a:avLst/>
            </a:prstGeom>
          </p:spPr>
        </p:pic>
        <p:pic>
          <p:nvPicPr>
            <p:cNvPr id="8" name="Graphic 8" descr="Route (Two Pins With A Path) outline">
              <a:extLst>
                <a:ext uri="{FF2B5EF4-FFF2-40B4-BE49-F238E27FC236}">
                  <a16:creationId xmlns:a16="http://schemas.microsoft.com/office/drawing/2014/main" id="{81F57198-9A21-AC83-3F13-38FD4ADB39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53291" y="3431876"/>
              <a:ext cx="1058173" cy="1029418"/>
            </a:xfrm>
            <a:prstGeom prst="rect">
              <a:avLst/>
            </a:prstGeom>
          </p:spPr>
        </p:pic>
      </p:grpSp>
    </p:spTree>
    <p:extLst>
      <p:ext uri="{BB962C8B-B14F-4D97-AF65-F5344CB8AC3E}">
        <p14:creationId xmlns:p14="http://schemas.microsoft.com/office/powerpoint/2010/main" val="284475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E6F513-9CE9-4520-ACDE-427FA9F251FD}"/>
              </a:ext>
            </a:extLst>
          </p:cNvPr>
          <p:cNvGraphicFramePr>
            <a:graphicFrameLocks noChangeAspect="1"/>
          </p:cNvGraphicFramePr>
          <p:nvPr>
            <p:custDataLst>
              <p:tags r:id="rId2"/>
            </p:custDataLst>
            <p:extLst>
              <p:ext uri="{D42A27DB-BD31-4B8C-83A1-F6EECF244321}">
                <p14:modId xmlns:p14="http://schemas.microsoft.com/office/powerpoint/2010/main" val="4176722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1" name="think-cell Slide" r:id="rId4" imgW="411" imgH="409" progId="TCLayout.ActiveDocument.1">
                  <p:embed/>
                </p:oleObj>
              </mc:Choice>
              <mc:Fallback>
                <p:oleObj name="think-cell Slide" r:id="rId4" imgW="411" imgH="409" progId="TCLayout.ActiveDocument.1">
                  <p:embed/>
                  <p:pic>
                    <p:nvPicPr>
                      <p:cNvPr id="3" name="Object 2" hidden="1">
                        <a:extLst>
                          <a:ext uri="{FF2B5EF4-FFF2-40B4-BE49-F238E27FC236}">
                            <a16:creationId xmlns:a16="http://schemas.microsoft.com/office/drawing/2014/main" id="{77E6F513-9CE9-4520-ACDE-427FA9F251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0">
            <a:extLst>
              <a:ext uri="{FF2B5EF4-FFF2-40B4-BE49-F238E27FC236}">
                <a16:creationId xmlns:a16="http://schemas.microsoft.com/office/drawing/2014/main" id="{938817BD-DA78-4362-81AE-46B51C439DD9}"/>
              </a:ext>
            </a:extLst>
          </p:cNvPr>
          <p:cNvSpPr txBox="1">
            <a:spLocks/>
          </p:cNvSpPr>
          <p:nvPr/>
        </p:nvSpPr>
        <p:spPr>
          <a:xfrm>
            <a:off x="810000" y="447188"/>
            <a:ext cx="10571998" cy="970450"/>
          </a:xfrm>
          <a:prstGeom prst="rect">
            <a:avLst/>
          </a:prstGeom>
        </p:spPr>
        <p:txBody>
          <a:bodyPr vert="horz"/>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Works Cited</a:t>
            </a:r>
          </a:p>
        </p:txBody>
      </p:sp>
      <p:sp>
        <p:nvSpPr>
          <p:cNvPr id="5" name="TextBox 4">
            <a:extLst>
              <a:ext uri="{FF2B5EF4-FFF2-40B4-BE49-F238E27FC236}">
                <a16:creationId xmlns:a16="http://schemas.microsoft.com/office/drawing/2014/main" id="{2A882742-3294-4A0C-AC11-39EEE43D1F87}"/>
              </a:ext>
            </a:extLst>
          </p:cNvPr>
          <p:cNvSpPr txBox="1"/>
          <p:nvPr/>
        </p:nvSpPr>
        <p:spPr>
          <a:xfrm>
            <a:off x="493985" y="1102327"/>
            <a:ext cx="11435256" cy="5509200"/>
          </a:xfrm>
          <a:prstGeom prst="rect">
            <a:avLst/>
          </a:prstGeom>
          <a:noFill/>
        </p:spPr>
        <p:txBody>
          <a:bodyPr wrap="square" lIns="91440" tIns="45720" rIns="91440" bIns="45720" rtlCol="0" anchor="t">
            <a:spAutoFit/>
          </a:bodyPr>
          <a:lstStyle/>
          <a:p>
            <a:pPr marL="360045" indent="-360045"/>
            <a:r>
              <a:rPr lang="en-US" sz="1200">
                <a:effectLst/>
                <a:latin typeface="Century Gothic"/>
                <a:cs typeface="Times New Roman"/>
              </a:rPr>
              <a:t>Boitnott, John. “Types of Business Risks to Plan For.” </a:t>
            </a:r>
            <a:r>
              <a:rPr lang="en-US" sz="1200" i="1">
                <a:effectLst/>
                <a:latin typeface="Century Gothic"/>
                <a:cs typeface="Times New Roman"/>
              </a:rPr>
              <a:t>Business Class: Trends and Insights | American Express</a:t>
            </a:r>
            <a:r>
              <a:rPr lang="en-US" sz="1200">
                <a:effectLst/>
                <a:latin typeface="Century Gothic"/>
                <a:cs typeface="Times New Roman"/>
              </a:rPr>
              <a:t>, https://www.americanexpress.com/en-us/business/trends-and-insights/articles/7-business-risks-every-business-should-plan-for/.</a:t>
            </a:r>
            <a:r>
              <a:rPr lang="en-US" sz="1200">
                <a:latin typeface="Century Gothic"/>
                <a:cs typeface="Times New Roman"/>
              </a:rPr>
              <a:t> </a:t>
            </a:r>
            <a:endParaRPr lang="en-US" sz="1200">
              <a:effectLst/>
              <a:latin typeface="Century Gothic"/>
              <a:cs typeface="Times New Roman" panose="02020603050405020304" pitchFamily="18" charset="0"/>
            </a:endParaRPr>
          </a:p>
          <a:p>
            <a:pPr marL="360045" indent="-360045"/>
            <a:r>
              <a:rPr lang="en-US" sz="1200">
                <a:effectLst/>
                <a:latin typeface="Century Gothic"/>
                <a:cs typeface="Times New Roman"/>
              </a:rPr>
              <a:t>“</a:t>
            </a:r>
            <a:r>
              <a:rPr lang="en-US" sz="1200" err="1">
                <a:effectLst/>
                <a:latin typeface="Century Gothic"/>
                <a:cs typeface="Times New Roman"/>
              </a:rPr>
              <a:t>Barksbar</a:t>
            </a:r>
            <a:r>
              <a:rPr lang="en-US" sz="1200">
                <a:effectLst/>
                <a:latin typeface="Century Gothic"/>
                <a:cs typeface="Times New Roman"/>
              </a:rPr>
              <a:t> Original Waterproof Car Seat Cover, Standard.” </a:t>
            </a:r>
            <a:r>
              <a:rPr lang="en-US" sz="1200" i="1">
                <a:effectLst/>
                <a:latin typeface="Century Gothic"/>
                <a:cs typeface="Times New Roman"/>
              </a:rPr>
              <a:t>BARKSBAR Original Waterproof Car Seat Cover, Standard - Chewy.com</a:t>
            </a:r>
            <a:r>
              <a:rPr lang="en-US" sz="1200">
                <a:effectLst/>
                <a:latin typeface="Century Gothic"/>
                <a:cs typeface="Times New Roman"/>
              </a:rPr>
              <a:t>, https://www.chewy.com/barksbar-original-waterproof-car-seat/dp/181116?utm_source=partnerize&amp;utm_medium=affiliates&amp;utm_campaign=1011l93523&amp;utm_content=0&amp;clickref=1101lj5z5g9P&amp;utm_term=1101lj5z5g9P.</a:t>
            </a:r>
            <a:r>
              <a:rPr lang="en-US" sz="1200">
                <a:latin typeface="Century Gothic"/>
                <a:cs typeface="Times New Roman"/>
              </a:rPr>
              <a:t> </a:t>
            </a:r>
            <a:endParaRPr lang="en-US" sz="1200">
              <a:effectLst/>
              <a:latin typeface="Century Gothic"/>
              <a:cs typeface="Times New Roman" panose="02020603050405020304" pitchFamily="18" charset="0"/>
            </a:endParaRPr>
          </a:p>
          <a:p>
            <a:pPr marL="360045" indent="-360045"/>
            <a:r>
              <a:rPr lang="en-US" sz="1200" i="1">
                <a:ea typeface="+mn-lt"/>
                <a:cs typeface="+mn-lt"/>
              </a:rPr>
              <a:t>Boom or bust - American Pet Products Association</a:t>
            </a:r>
            <a:r>
              <a:rPr lang="en-US" sz="1200">
                <a:ea typeface="+mn-lt"/>
                <a:cs typeface="+mn-lt"/>
              </a:rPr>
              <a:t>. (n.d.). Retrieved November 17, 2021, from </a:t>
            </a:r>
            <a:r>
              <a:rPr lang="en-US" sz="1200">
                <a:ea typeface="+mn-lt"/>
                <a:cs typeface="+mn-lt"/>
                <a:hlinkClick r:id="rId6"/>
              </a:rPr>
              <a:t>https://americanpetproducts.org/Uploads/MarketResearchandData/2021StateoftheIndustryPresentationDeck.pdf</a:t>
            </a:r>
            <a:r>
              <a:rPr lang="en-US" sz="1200">
                <a:ea typeface="+mn-lt"/>
                <a:cs typeface="+mn-lt"/>
              </a:rPr>
              <a:t>. </a:t>
            </a:r>
            <a:endParaRPr lang="en-US"/>
          </a:p>
          <a:p>
            <a:pPr marL="360045" indent="-360045"/>
            <a:r>
              <a:rPr lang="en-US" sz="1200">
                <a:effectLst/>
                <a:latin typeface="Century Gothic"/>
                <a:ea typeface="Times New Roman" panose="02020603050405020304" pitchFamily="18" charset="0"/>
                <a:cs typeface="Times New Roman"/>
              </a:rPr>
              <a:t>Borrelli, Lena. “Car Ownership Statistics.” </a:t>
            </a:r>
            <a:r>
              <a:rPr lang="en-US" sz="1200" i="1">
                <a:effectLst/>
                <a:latin typeface="Century Gothic"/>
                <a:ea typeface="Times New Roman" panose="02020603050405020304" pitchFamily="18" charset="0"/>
                <a:cs typeface="Times New Roman"/>
              </a:rPr>
              <a:t>Bankrate</a:t>
            </a:r>
            <a:r>
              <a:rPr lang="en-US" sz="1200">
                <a:effectLst/>
                <a:latin typeface="Century Gothic"/>
                <a:ea typeface="Times New Roman" panose="02020603050405020304" pitchFamily="18" charset="0"/>
                <a:cs typeface="Times New Roman"/>
              </a:rPr>
              <a:t>, 26 July 2021, https://www.bankrate.com/insurance/car/car-ownership-statistics/#:~:text=For%20most%20American%20families%2C%20cars,a%20day%20in%20the%20car.</a:t>
            </a:r>
            <a:r>
              <a:rPr lang="en-US" sz="1200">
                <a:latin typeface="Century Gothic"/>
                <a:ea typeface="Times New Roman" panose="02020603050405020304" pitchFamily="18" charset="0"/>
                <a:cs typeface="Times New Roman"/>
              </a:rPr>
              <a:t> </a:t>
            </a:r>
            <a:endParaRPr lang="en-US" sz="1200">
              <a:effectLst/>
              <a:latin typeface="Century Gothic"/>
              <a:ea typeface="Times New Roman" panose="02020603050405020304" pitchFamily="18" charset="0"/>
              <a:cs typeface="Times New Roman" panose="02020603050405020304" pitchFamily="18" charset="0"/>
            </a:endParaRPr>
          </a:p>
          <a:p>
            <a:pPr marL="360045" indent="-360045"/>
            <a:r>
              <a:rPr lang="en-US" sz="1200">
                <a:effectLst/>
                <a:latin typeface="Century Gothic"/>
                <a:cs typeface="Times New Roman"/>
              </a:rPr>
              <a:t>Cosgrove, Nicole. “10 Best Dog Car Hammocks of 2022 - Reviews &amp; Top Picks.” </a:t>
            </a:r>
            <a:r>
              <a:rPr lang="en-US" sz="1200" i="1">
                <a:effectLst/>
                <a:latin typeface="Century Gothic"/>
                <a:cs typeface="Times New Roman"/>
              </a:rPr>
              <a:t>Hepper</a:t>
            </a:r>
            <a:r>
              <a:rPr lang="en-US" sz="1200">
                <a:effectLst/>
                <a:latin typeface="Century Gothic"/>
                <a:cs typeface="Times New Roman"/>
              </a:rPr>
              <a:t>, 8 Mar. 2022, https://www.hepper.com/best-dog-car-hammock/.</a:t>
            </a:r>
            <a:r>
              <a:rPr lang="en-US" sz="1200">
                <a:latin typeface="Century Gothic"/>
                <a:cs typeface="Times New Roman"/>
              </a:rPr>
              <a:t> </a:t>
            </a:r>
            <a:endParaRPr lang="en-US" sz="1200">
              <a:effectLst/>
              <a:latin typeface="Century Gothic"/>
              <a:cs typeface="Times New Roman" panose="02020603050405020304" pitchFamily="18" charset="0"/>
            </a:endParaRPr>
          </a:p>
          <a:p>
            <a:pPr marL="360045" indent="-360045"/>
            <a:r>
              <a:rPr lang="en-US" sz="1200">
                <a:effectLst/>
                <a:latin typeface="Century Gothic"/>
                <a:ea typeface="Times New Roman" panose="02020603050405020304" pitchFamily="18" charset="0"/>
                <a:cs typeface="Times New Roman"/>
              </a:rPr>
              <a:t>“Facts + Statistics: Pet Ownership and Insurance.” </a:t>
            </a:r>
            <a:r>
              <a:rPr lang="en-US" sz="1200" i="1">
                <a:effectLst/>
                <a:latin typeface="Century Gothic"/>
                <a:ea typeface="Times New Roman" panose="02020603050405020304" pitchFamily="18" charset="0"/>
                <a:cs typeface="Times New Roman"/>
              </a:rPr>
              <a:t>III: Insurance Information Institute</a:t>
            </a:r>
            <a:r>
              <a:rPr lang="en-US" sz="1200">
                <a:effectLst/>
                <a:latin typeface="Century Gothic"/>
                <a:ea typeface="Times New Roman" panose="02020603050405020304" pitchFamily="18" charset="0"/>
                <a:cs typeface="Times New Roman"/>
              </a:rPr>
              <a:t>, https://www.iii.org/fact-statistic/facts-statistics-pet-ownership-and-insurance#:~:text=Seventy%20percent%20of%20U.S.%20households,and%2067%20percent%20in%202019.</a:t>
            </a:r>
            <a:r>
              <a:rPr lang="en-US" sz="1200">
                <a:latin typeface="Century Gothic"/>
                <a:ea typeface="Times New Roman" panose="02020603050405020304" pitchFamily="18" charset="0"/>
                <a:cs typeface="Times New Roman"/>
              </a:rPr>
              <a:t> </a:t>
            </a:r>
            <a:endParaRPr lang="en-US" sz="1200">
              <a:effectLst/>
              <a:latin typeface="Century Gothic"/>
              <a:ea typeface="Times New Roman" panose="02020603050405020304" pitchFamily="18" charset="0"/>
              <a:cs typeface="Times New Roman" panose="02020603050405020304" pitchFamily="18" charset="0"/>
            </a:endParaRPr>
          </a:p>
          <a:p>
            <a:pPr marL="360045" indent="-360045"/>
            <a:r>
              <a:rPr lang="en-US" sz="1200">
                <a:effectLst/>
                <a:latin typeface="Century Gothic"/>
                <a:ea typeface="Times New Roman" panose="02020603050405020304" pitchFamily="18" charset="0"/>
                <a:cs typeface="Times New Roman"/>
              </a:rPr>
              <a:t>Kagan, Julia. “Corporate Tax.” </a:t>
            </a:r>
            <a:r>
              <a:rPr lang="en-US" sz="1200" i="1">
                <a:effectLst/>
                <a:latin typeface="Century Gothic"/>
                <a:ea typeface="Times New Roman" panose="02020603050405020304" pitchFamily="18" charset="0"/>
                <a:cs typeface="Times New Roman"/>
              </a:rPr>
              <a:t>Investopedia</a:t>
            </a:r>
            <a:r>
              <a:rPr lang="en-US" sz="1200">
                <a:effectLst/>
                <a:latin typeface="Century Gothic"/>
                <a:ea typeface="Times New Roman" panose="02020603050405020304" pitchFamily="18" charset="0"/>
                <a:cs typeface="Times New Roman"/>
              </a:rPr>
              <a:t>, Investopedia, 8 Feb. 2022, https://www.investopedia.com/terms/c/corporatetax.asp.</a:t>
            </a:r>
            <a:r>
              <a:rPr lang="en-US" sz="1200">
                <a:latin typeface="Century Gothic"/>
                <a:ea typeface="Times New Roman" panose="02020603050405020304" pitchFamily="18" charset="0"/>
                <a:cs typeface="Times New Roman"/>
              </a:rPr>
              <a:t> </a:t>
            </a:r>
            <a:endParaRPr lang="en-US" sz="1200">
              <a:effectLst/>
              <a:latin typeface="Century Gothic"/>
              <a:ea typeface="Times New Roman" panose="02020603050405020304" pitchFamily="18" charset="0"/>
              <a:cs typeface="Times New Roman" panose="02020603050405020304" pitchFamily="18" charset="0"/>
            </a:endParaRPr>
          </a:p>
          <a:p>
            <a:pPr marL="360045" indent="-360045"/>
            <a:r>
              <a:rPr lang="en-US" sz="1200">
                <a:effectLst/>
                <a:latin typeface="Century Gothic"/>
                <a:ea typeface="Times New Roman" panose="02020603050405020304" pitchFamily="18" charset="0"/>
                <a:cs typeface="Times New Roman"/>
              </a:rPr>
              <a:t>Mitic, I. “20 Insightful Pet Spending Statistics (2022).” </a:t>
            </a:r>
            <a:r>
              <a:rPr lang="en-US" sz="1200" i="1" err="1">
                <a:effectLst/>
                <a:latin typeface="Century Gothic"/>
                <a:ea typeface="Times New Roman" panose="02020603050405020304" pitchFamily="18" charset="0"/>
                <a:cs typeface="Times New Roman"/>
              </a:rPr>
              <a:t>Fortunly</a:t>
            </a:r>
            <a:r>
              <a:rPr lang="en-US" sz="1200">
                <a:effectLst/>
                <a:latin typeface="Century Gothic"/>
                <a:ea typeface="Times New Roman" panose="02020603050405020304" pitchFamily="18" charset="0"/>
                <a:cs typeface="Times New Roman"/>
              </a:rPr>
              <a:t>, 6 Jan. 2022, https://fortunly.com/statistics/pet-spending-statistics/#gref.</a:t>
            </a:r>
            <a:r>
              <a:rPr lang="en-US" sz="1200">
                <a:latin typeface="Century Gothic"/>
                <a:ea typeface="Times New Roman" panose="02020603050405020304" pitchFamily="18" charset="0"/>
                <a:cs typeface="Times New Roman"/>
              </a:rPr>
              <a:t> </a:t>
            </a:r>
            <a:endParaRPr lang="en-US" sz="1200">
              <a:effectLst/>
              <a:latin typeface="Century Gothic"/>
              <a:ea typeface="Times New Roman" panose="02020603050405020304" pitchFamily="18" charset="0"/>
              <a:cs typeface="Times New Roman" panose="02020603050405020304" pitchFamily="18" charset="0"/>
            </a:endParaRPr>
          </a:p>
          <a:p>
            <a:pPr marL="360045" indent="-360045"/>
            <a:r>
              <a:rPr lang="en-US" sz="1200">
                <a:effectLst/>
                <a:latin typeface="Century Gothic"/>
                <a:cs typeface="Times New Roman"/>
              </a:rPr>
              <a:t>“Non-Financial Asset.” </a:t>
            </a:r>
            <a:r>
              <a:rPr lang="en-US" sz="1200" i="1">
                <a:effectLst/>
                <a:latin typeface="Century Gothic"/>
                <a:cs typeface="Times New Roman"/>
              </a:rPr>
              <a:t>Corporate Finance Institute</a:t>
            </a:r>
            <a:r>
              <a:rPr lang="en-US" sz="1200">
                <a:effectLst/>
                <a:latin typeface="Century Gothic"/>
                <a:cs typeface="Times New Roman"/>
              </a:rPr>
              <a:t>, 6 Mar. 2022, https://corporatefinanceinstitute.com/resources/knowledge/accounting/non-financial-asset/#:~:text=Examples%20of%20non%2Dfinancial%20assets,%2C%20goodwill%2C%20and%20intellectual%20property.</a:t>
            </a:r>
            <a:r>
              <a:rPr lang="en-US" sz="1200">
                <a:latin typeface="Century Gothic"/>
                <a:cs typeface="Times New Roman"/>
              </a:rPr>
              <a:t> </a:t>
            </a:r>
            <a:endParaRPr lang="en-US" sz="1200">
              <a:effectLst/>
              <a:latin typeface="Century Gothic"/>
              <a:ea typeface="Times New Roman" panose="02020603050405020304" pitchFamily="18" charset="0"/>
              <a:cs typeface="Times New Roman" panose="02020603050405020304" pitchFamily="18" charset="0"/>
            </a:endParaRPr>
          </a:p>
          <a:p>
            <a:r>
              <a:rPr lang="en-US" sz="1200" i="1">
                <a:ea typeface="+mn-lt"/>
                <a:cs typeface="+mn-lt"/>
              </a:rPr>
              <a:t>Pet industry market size, Trends &amp; Ownership Statistics</a:t>
            </a:r>
            <a:r>
              <a:rPr lang="en-US" sz="1200">
                <a:ea typeface="+mn-lt"/>
                <a:cs typeface="+mn-lt"/>
              </a:rPr>
              <a:t>. American Pet Products Association. (n.d.). Retrieved April 22, 2022, from</a:t>
            </a:r>
            <a:endParaRPr lang="en-US">
              <a:ea typeface="+mn-lt"/>
              <a:cs typeface="+mn-lt"/>
            </a:endParaRPr>
          </a:p>
          <a:p>
            <a:r>
              <a:rPr lang="en-US" sz="1200">
                <a:ea typeface="+mn-lt"/>
                <a:cs typeface="+mn-lt"/>
              </a:rPr>
              <a:t>         </a:t>
            </a:r>
            <a:r>
              <a:rPr lang="en-US" sz="1200">
                <a:ea typeface="+mn-lt"/>
                <a:cs typeface="+mn-lt"/>
                <a:hlinkClick r:id="rId7"/>
              </a:rPr>
              <a:t>https://www.americanpetproducts.org/press_industrytrends.asp</a:t>
            </a:r>
            <a:r>
              <a:rPr lang="en-US" sz="1200">
                <a:ea typeface="+mn-lt"/>
                <a:cs typeface="+mn-lt"/>
              </a:rPr>
              <a:t> </a:t>
            </a:r>
            <a:endParaRPr lang="en-US">
              <a:ea typeface="+mn-lt"/>
              <a:cs typeface="+mn-lt"/>
            </a:endParaRPr>
          </a:p>
          <a:p>
            <a:r>
              <a:rPr lang="en-US" sz="1200" i="1">
                <a:latin typeface="Century Gothic"/>
                <a:ea typeface="+mn-lt"/>
                <a:cs typeface="+mn-lt"/>
              </a:rPr>
              <a:t>"</a:t>
            </a:r>
            <a:r>
              <a:rPr lang="en-US" sz="1200">
                <a:latin typeface="Century Gothic"/>
                <a:ea typeface="+mn-lt"/>
                <a:cs typeface="+mn-lt"/>
              </a:rPr>
              <a:t>Pet Hammock Photo". </a:t>
            </a:r>
            <a:r>
              <a:rPr lang="en-US" sz="1200">
                <a:latin typeface="Century Gothic"/>
                <a:ea typeface="+mn-lt"/>
                <a:cs typeface="+mn-lt"/>
                <a:hlinkClick r:id="rId8"/>
              </a:rPr>
              <a:t>https://encrypted-tbn0.gstatic.com/images?q=tbn:ANd9GcSbsqzp0nx-YgzDOC4ZlzG4eS69SKYDYdlMhw&amp;usqp=CAU</a:t>
            </a:r>
            <a:r>
              <a:rPr lang="en-US" sz="1200">
                <a:latin typeface="Century Gothic"/>
                <a:ea typeface="+mn-lt"/>
                <a:cs typeface="+mn-lt"/>
              </a:rPr>
              <a:t>. </a:t>
            </a:r>
            <a:endParaRPr lang="en-US" sz="1200">
              <a:latin typeface="Century Gothic"/>
              <a:cs typeface="Times New Roman"/>
            </a:endParaRPr>
          </a:p>
          <a:p>
            <a:pPr marL="360045" indent="-360045"/>
            <a:r>
              <a:rPr lang="en-US" sz="1200">
                <a:effectLst/>
                <a:latin typeface="Century Gothic"/>
                <a:cs typeface="Times New Roman"/>
              </a:rPr>
              <a:t>“</a:t>
            </a:r>
            <a:r>
              <a:rPr lang="en-US" sz="1200" err="1">
                <a:effectLst/>
                <a:latin typeface="Century Gothic"/>
                <a:cs typeface="Times New Roman"/>
              </a:rPr>
              <a:t>Petsafe</a:t>
            </a:r>
            <a:r>
              <a:rPr lang="en-US" sz="1200">
                <a:effectLst/>
                <a:latin typeface="Century Gothic"/>
                <a:cs typeface="Times New Roman"/>
              </a:rPr>
              <a:t> Happy Ride Waterproof Hammock Dog Car Seat Cover, Beige.” </a:t>
            </a:r>
            <a:r>
              <a:rPr lang="en-US" sz="1200" i="1">
                <a:effectLst/>
                <a:latin typeface="Century Gothic"/>
                <a:cs typeface="Times New Roman"/>
              </a:rPr>
              <a:t>PETSAFE Happy Ride Waterproof Hammock Dog Car Seat Cover, Beige - Chewy.com</a:t>
            </a:r>
            <a:r>
              <a:rPr lang="en-US" sz="1200">
                <a:effectLst/>
                <a:latin typeface="Century Gothic"/>
                <a:cs typeface="Times New Roman"/>
              </a:rPr>
              <a:t>, https://www.chewy.com/petsafe-happy-ride-waterproof-hammock/dp/53697?utm_source=partnerize&amp;utm_medium=affiliates&amp;utm_campaign=1011l93523&amp;utm_content=0&amp;clickref=1100lj5qpJui&amp;utm_term=1100lj5qpJui.</a:t>
            </a:r>
            <a:r>
              <a:rPr lang="en-US" sz="1200">
                <a:latin typeface="Century Gothic"/>
                <a:cs typeface="Times New Roman"/>
              </a:rPr>
              <a:t> </a:t>
            </a:r>
            <a:endParaRPr lang="en-US" sz="1200">
              <a:latin typeface="Century Gothic"/>
            </a:endParaRPr>
          </a:p>
          <a:p>
            <a:pPr marL="360045" indent="-360045"/>
            <a:r>
              <a:rPr lang="en-US" sz="1200">
                <a:effectLst/>
                <a:latin typeface="Century Gothic"/>
                <a:cs typeface="Times New Roman"/>
              </a:rPr>
              <a:t>“Plush Paws Products Quilted Hammock Car Seat Cover, Black, Regular.” </a:t>
            </a:r>
            <a:r>
              <a:rPr lang="en-US" sz="1200" i="1">
                <a:effectLst/>
                <a:latin typeface="Century Gothic"/>
                <a:cs typeface="Times New Roman"/>
              </a:rPr>
              <a:t>PLUSH PAWS PRODUCTS Quilted Hammock Car Seat Cover, Black, Regular - Chewy.com</a:t>
            </a:r>
            <a:r>
              <a:rPr lang="en-US" sz="1200">
                <a:effectLst/>
                <a:latin typeface="Century Gothic"/>
                <a:cs typeface="Times New Roman"/>
              </a:rPr>
              <a:t>, https://www.chewy.com/plush-paws-products-quilted-hammock/dp/133245?utm_source=partnerize&amp;utm_medium=affiliates&amp;utm_campaign=10</a:t>
            </a:r>
            <a:r>
              <a:rPr lang="en-US" sz="1400">
                <a:effectLst/>
                <a:latin typeface="Times New Roman"/>
                <a:cs typeface="Times New Roman"/>
              </a:rPr>
              <a:t>11l93523&amp;utm_content=0&amp;clickref=1101lj5z5exR&amp;utm_term=1101lj5z5exR.</a:t>
            </a:r>
            <a:r>
              <a:rPr lang="en-US" sz="1400">
                <a:latin typeface="Times New Roman"/>
                <a:cs typeface="Times New Roman"/>
              </a:rPr>
              <a:t> </a:t>
            </a:r>
            <a:endParaRPr lang="en-US" sz="1400">
              <a:effectLst/>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3240B03A-BBCE-4620-8039-33FA537AE51C}"/>
              </a:ext>
            </a:extLst>
          </p:cNvPr>
          <p:cNvSpPr>
            <a:spLocks noGrp="1"/>
          </p:cNvSpPr>
          <p:nvPr>
            <p:ph type="sldNum" sz="quarter" idx="12"/>
          </p:nvPr>
        </p:nvSpPr>
        <p:spPr/>
        <p:txBody>
          <a:bodyPr/>
          <a:lstStyle/>
          <a:p>
            <a:fld id="{1CD6F3AC-EEF3-47AB-A6D2-DF852002D0AF}" type="slidenum">
              <a:rPr lang="en-US" smtClean="0"/>
              <a:t>28</a:t>
            </a:fld>
            <a:endParaRPr lang="en-US"/>
          </a:p>
        </p:txBody>
      </p:sp>
    </p:spTree>
    <p:extLst>
      <p:ext uri="{BB962C8B-B14F-4D97-AF65-F5344CB8AC3E}">
        <p14:creationId xmlns:p14="http://schemas.microsoft.com/office/powerpoint/2010/main" val="718257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E6F513-9CE9-4520-ACDE-427FA9F251F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5" name="think-cell Slide" r:id="rId4" imgW="411" imgH="409" progId="TCLayout.ActiveDocument.1">
                  <p:embed/>
                </p:oleObj>
              </mc:Choice>
              <mc:Fallback>
                <p:oleObj name="think-cell Slide" r:id="rId4" imgW="411" imgH="409" progId="TCLayout.ActiveDocument.1">
                  <p:embed/>
                  <p:pic>
                    <p:nvPicPr>
                      <p:cNvPr id="3" name="Object 2" hidden="1">
                        <a:extLst>
                          <a:ext uri="{FF2B5EF4-FFF2-40B4-BE49-F238E27FC236}">
                            <a16:creationId xmlns:a16="http://schemas.microsoft.com/office/drawing/2014/main" id="{77E6F513-9CE9-4520-ACDE-427FA9F251F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0">
            <a:extLst>
              <a:ext uri="{FF2B5EF4-FFF2-40B4-BE49-F238E27FC236}">
                <a16:creationId xmlns:a16="http://schemas.microsoft.com/office/drawing/2014/main" id="{938817BD-DA78-4362-81AE-46B51C439DD9}"/>
              </a:ext>
            </a:extLst>
          </p:cNvPr>
          <p:cNvSpPr txBox="1">
            <a:spLocks/>
          </p:cNvSpPr>
          <p:nvPr/>
        </p:nvSpPr>
        <p:spPr>
          <a:xfrm>
            <a:off x="810000" y="447188"/>
            <a:ext cx="10571998" cy="970450"/>
          </a:xfrm>
          <a:prstGeom prst="rect">
            <a:avLst/>
          </a:prstGeom>
        </p:spPr>
        <p:txBody>
          <a:bodyPr vert="horz"/>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Works Cited p.2</a:t>
            </a:r>
          </a:p>
        </p:txBody>
      </p:sp>
      <p:sp>
        <p:nvSpPr>
          <p:cNvPr id="5" name="TextBox 4">
            <a:extLst>
              <a:ext uri="{FF2B5EF4-FFF2-40B4-BE49-F238E27FC236}">
                <a16:creationId xmlns:a16="http://schemas.microsoft.com/office/drawing/2014/main" id="{2A882742-3294-4A0C-AC11-39EEE43D1F87}"/>
              </a:ext>
            </a:extLst>
          </p:cNvPr>
          <p:cNvSpPr txBox="1"/>
          <p:nvPr/>
        </p:nvSpPr>
        <p:spPr>
          <a:xfrm>
            <a:off x="493985" y="1102327"/>
            <a:ext cx="11435256" cy="4524315"/>
          </a:xfrm>
          <a:prstGeom prst="rect">
            <a:avLst/>
          </a:prstGeom>
          <a:noFill/>
        </p:spPr>
        <p:txBody>
          <a:bodyPr wrap="square" lIns="91440" tIns="45720" rIns="91440" bIns="45720" rtlCol="0" anchor="t">
            <a:spAutoFit/>
          </a:bodyPr>
          <a:lstStyle/>
          <a:p>
            <a:pPr marL="360045" indent="-360045"/>
            <a:r>
              <a:rPr lang="en-US" sz="1200">
                <a:solidFill>
                  <a:schemeClr val="tx1">
                    <a:lumMod val="95000"/>
                  </a:schemeClr>
                </a:solidFill>
                <a:effectLst/>
                <a:latin typeface="Century Gothic"/>
                <a:ea typeface="Times New Roman" panose="02020603050405020304" pitchFamily="18" charset="0"/>
                <a:cs typeface="Times New Roman"/>
              </a:rPr>
              <a:t>PRESIDENT, Bill Craig WEBFX. “How Much Does a Website Cost in 2022?: Builders, Agencies, &amp; More.” </a:t>
            </a:r>
            <a:r>
              <a:rPr lang="en-US" sz="1200" i="1">
                <a:solidFill>
                  <a:schemeClr val="tx1">
                    <a:lumMod val="95000"/>
                  </a:schemeClr>
                </a:solidFill>
                <a:effectLst/>
                <a:latin typeface="Century Gothic"/>
                <a:ea typeface="Times New Roman" panose="02020603050405020304" pitchFamily="18" charset="0"/>
                <a:cs typeface="Times New Roman"/>
              </a:rPr>
              <a:t>WebFX: Digital Marketing That Drives Revenue</a:t>
            </a:r>
            <a:r>
              <a:rPr lang="en-US" sz="1200">
                <a:solidFill>
                  <a:schemeClr val="tx1">
                    <a:lumMod val="95000"/>
                  </a:schemeClr>
                </a:solidFill>
                <a:effectLst/>
                <a:latin typeface="Century Gothic"/>
                <a:ea typeface="Times New Roman" panose="02020603050405020304" pitchFamily="18" charset="0"/>
                <a:cs typeface="Times New Roman"/>
              </a:rPr>
              <a:t>, 24 Mar. 2022, https://www.webfx.com/web-design/pricing/website-costs/.</a:t>
            </a:r>
            <a:r>
              <a:rPr lang="en-US" sz="1200">
                <a:solidFill>
                  <a:schemeClr val="tx1">
                    <a:lumMod val="95000"/>
                  </a:schemeClr>
                </a:solidFill>
                <a:latin typeface="Century Gothic"/>
                <a:ea typeface="Times New Roman" panose="02020603050405020304" pitchFamily="18" charset="0"/>
                <a:cs typeface="Times New Roman"/>
              </a:rPr>
              <a:t> </a:t>
            </a:r>
            <a:endParaRPr lang="en-US" sz="1200">
              <a:solidFill>
                <a:schemeClr val="tx1">
                  <a:lumMod val="95000"/>
                </a:schemeClr>
              </a:solidFill>
              <a:effectLst/>
              <a:latin typeface="Century Gothic"/>
              <a:ea typeface="Times New Roman" panose="02020603050405020304" pitchFamily="18" charset="0"/>
              <a:cs typeface="Times New Roman" panose="02020603050405020304" pitchFamily="18" charset="0"/>
            </a:endParaRPr>
          </a:p>
          <a:p>
            <a:pPr marL="360045" indent="-360045"/>
            <a:r>
              <a:rPr lang="en-US" sz="1200">
                <a:solidFill>
                  <a:schemeClr val="tx1">
                    <a:lumMod val="95000"/>
                  </a:schemeClr>
                </a:solidFill>
                <a:effectLst/>
                <a:latin typeface="Century Gothic"/>
                <a:ea typeface="Times New Roman" panose="02020603050405020304" pitchFamily="18" charset="0"/>
                <a:cs typeface="Times New Roman"/>
              </a:rPr>
              <a:t>Reiff, Nathan. “Series A, B, C Funding: How It Works.” </a:t>
            </a:r>
            <a:r>
              <a:rPr lang="en-US" sz="1200" i="1">
                <a:solidFill>
                  <a:schemeClr val="tx1">
                    <a:lumMod val="95000"/>
                  </a:schemeClr>
                </a:solidFill>
                <a:effectLst/>
                <a:latin typeface="Century Gothic"/>
                <a:ea typeface="Times New Roman" panose="02020603050405020304" pitchFamily="18" charset="0"/>
                <a:cs typeface="Times New Roman"/>
              </a:rPr>
              <a:t>Investopedia</a:t>
            </a:r>
            <a:r>
              <a:rPr lang="en-US" sz="1200">
                <a:solidFill>
                  <a:schemeClr val="tx1">
                    <a:lumMod val="95000"/>
                  </a:schemeClr>
                </a:solidFill>
                <a:effectLst/>
                <a:latin typeface="Century Gothic"/>
                <a:ea typeface="Times New Roman" panose="02020603050405020304" pitchFamily="18" charset="0"/>
                <a:cs typeface="Times New Roman"/>
              </a:rPr>
              <a:t>, Investopedia, 24 Feb. 2022, https://www.investopedia.com/articles/personal-finance/102015/series-b-c-funding-what-it-all-means-and-how-it-works.asp.</a:t>
            </a:r>
            <a:r>
              <a:rPr lang="en-US" sz="1200">
                <a:solidFill>
                  <a:schemeClr val="tx1">
                    <a:lumMod val="95000"/>
                  </a:schemeClr>
                </a:solidFill>
                <a:latin typeface="Century Gothic"/>
                <a:ea typeface="Times New Roman" panose="02020603050405020304" pitchFamily="18" charset="0"/>
                <a:cs typeface="Times New Roman"/>
              </a:rPr>
              <a:t> </a:t>
            </a:r>
            <a:endParaRPr lang="en-US" sz="1200">
              <a:solidFill>
                <a:schemeClr val="tx1">
                  <a:lumMod val="95000"/>
                </a:schemeClr>
              </a:solidFill>
              <a:effectLst/>
              <a:latin typeface="Century Gothic"/>
              <a:ea typeface="Times New Roman" panose="02020603050405020304" pitchFamily="18" charset="0"/>
              <a:cs typeface="Times New Roman" panose="02020603050405020304" pitchFamily="18" charset="0"/>
            </a:endParaRPr>
          </a:p>
          <a:p>
            <a:pPr marL="360045" indent="-360045"/>
            <a:r>
              <a:rPr lang="en-US" sz="1200">
                <a:solidFill>
                  <a:schemeClr val="tx1">
                    <a:lumMod val="95000"/>
                  </a:schemeClr>
                </a:solidFill>
                <a:effectLst/>
                <a:latin typeface="Century Gothic"/>
                <a:ea typeface="Times New Roman" panose="02020603050405020304" pitchFamily="18" charset="0"/>
                <a:cs typeface="Times New Roman"/>
              </a:rPr>
              <a:t>Research, Sandler. “Pet Care Market to Grow at 4.72% CAGR to 2020.” </a:t>
            </a:r>
            <a:r>
              <a:rPr lang="en-US" sz="1200" i="1">
                <a:solidFill>
                  <a:schemeClr val="tx1">
                    <a:lumMod val="95000"/>
                  </a:schemeClr>
                </a:solidFill>
                <a:effectLst/>
                <a:latin typeface="Century Gothic"/>
                <a:ea typeface="Times New Roman" panose="02020603050405020304" pitchFamily="18" charset="0"/>
                <a:cs typeface="Times New Roman"/>
              </a:rPr>
              <a:t>Pet Care Market to Grow at 4.72% CAGR to 2020</a:t>
            </a:r>
            <a:r>
              <a:rPr lang="en-US" sz="1200">
                <a:solidFill>
                  <a:schemeClr val="tx1">
                    <a:lumMod val="95000"/>
                  </a:schemeClr>
                </a:solidFill>
                <a:effectLst/>
                <a:latin typeface="Century Gothic"/>
                <a:ea typeface="Times New Roman" panose="02020603050405020304" pitchFamily="18" charset="0"/>
                <a:cs typeface="Times New Roman"/>
              </a:rPr>
              <a:t>, </a:t>
            </a:r>
            <a:r>
              <a:rPr lang="en-US" sz="1200" err="1">
                <a:solidFill>
                  <a:schemeClr val="tx1">
                    <a:lumMod val="95000"/>
                  </a:schemeClr>
                </a:solidFill>
                <a:effectLst/>
                <a:latin typeface="Century Gothic"/>
                <a:ea typeface="Times New Roman" panose="02020603050405020304" pitchFamily="18" charset="0"/>
                <a:cs typeface="Times New Roman"/>
              </a:rPr>
              <a:t>Cision</a:t>
            </a:r>
            <a:r>
              <a:rPr lang="en-US" sz="1200">
                <a:solidFill>
                  <a:schemeClr val="tx1">
                    <a:lumMod val="95000"/>
                  </a:schemeClr>
                </a:solidFill>
                <a:effectLst/>
                <a:latin typeface="Century Gothic"/>
                <a:ea typeface="Times New Roman" panose="02020603050405020304" pitchFamily="18" charset="0"/>
                <a:cs typeface="Times New Roman"/>
              </a:rPr>
              <a:t> PR Newswire, 29 June 2018, https://www.prnewswire.com/news-releases/pet-care-market-to-grow-at-472-cagr-to-2020-594893381.html#:~:text=Pet%20retail%20stores%20are%20estimated,well%2Dbeing%20of%20their%20pets.</a:t>
            </a:r>
            <a:r>
              <a:rPr lang="en-US" sz="1200">
                <a:solidFill>
                  <a:schemeClr val="tx1">
                    <a:lumMod val="95000"/>
                  </a:schemeClr>
                </a:solidFill>
                <a:latin typeface="Century Gothic"/>
                <a:ea typeface="Times New Roman" panose="02020603050405020304" pitchFamily="18" charset="0"/>
                <a:cs typeface="Times New Roman"/>
              </a:rPr>
              <a:t> </a:t>
            </a:r>
            <a:endParaRPr lang="en-US" sz="1200">
              <a:solidFill>
                <a:schemeClr val="tx1">
                  <a:lumMod val="95000"/>
                </a:schemeClr>
              </a:solidFill>
              <a:effectLst/>
              <a:latin typeface="Century Gothic"/>
              <a:ea typeface="Times New Roman" panose="02020603050405020304" pitchFamily="18" charset="0"/>
              <a:cs typeface="Times New Roman"/>
            </a:endParaRPr>
          </a:p>
          <a:p>
            <a:pPr marL="360045" indent="-360045"/>
            <a:r>
              <a:rPr lang="en-US" sz="1200">
                <a:solidFill>
                  <a:schemeClr val="tx1">
                    <a:lumMod val="95000"/>
                  </a:schemeClr>
                </a:solidFill>
                <a:effectLst/>
                <a:latin typeface="Century Gothic"/>
                <a:ea typeface="Times New Roman" panose="02020603050405020304" pitchFamily="18" charset="0"/>
                <a:cs typeface="Times New Roman"/>
              </a:rPr>
              <a:t>“Serviceable Obtainable Market (SOM).” </a:t>
            </a:r>
            <a:r>
              <a:rPr lang="en-US" sz="1200" i="1">
                <a:solidFill>
                  <a:schemeClr val="tx1">
                    <a:lumMod val="95000"/>
                  </a:schemeClr>
                </a:solidFill>
                <a:effectLst/>
                <a:latin typeface="Century Gothic"/>
                <a:ea typeface="Times New Roman" panose="02020603050405020304" pitchFamily="18" charset="0"/>
                <a:cs typeface="Times New Roman"/>
              </a:rPr>
              <a:t>Corporate Finance Institute</a:t>
            </a:r>
            <a:r>
              <a:rPr lang="en-US" sz="1200">
                <a:solidFill>
                  <a:schemeClr val="tx1">
                    <a:lumMod val="95000"/>
                  </a:schemeClr>
                </a:solidFill>
                <a:effectLst/>
                <a:latin typeface="Century Gothic"/>
                <a:ea typeface="Times New Roman" panose="02020603050405020304" pitchFamily="18" charset="0"/>
                <a:cs typeface="Times New Roman"/>
              </a:rPr>
              <a:t>, 24 June 2020, https://corporatefinanceinstitute.com/resources/knowledge/strategy/serviceable-obtainable-market-som/.</a:t>
            </a:r>
            <a:r>
              <a:rPr lang="en-US" sz="1200">
                <a:solidFill>
                  <a:schemeClr val="tx1">
                    <a:lumMod val="95000"/>
                  </a:schemeClr>
                </a:solidFill>
                <a:latin typeface="Century Gothic"/>
                <a:ea typeface="Times New Roman" panose="02020603050405020304" pitchFamily="18" charset="0"/>
                <a:cs typeface="Times New Roman"/>
              </a:rPr>
              <a:t> </a:t>
            </a:r>
            <a:endParaRPr lang="en-US" sz="1200">
              <a:solidFill>
                <a:schemeClr val="tx1">
                  <a:lumMod val="95000"/>
                </a:schemeClr>
              </a:solidFill>
              <a:effectLst/>
              <a:latin typeface="Century Gothic"/>
              <a:ea typeface="Times New Roman" panose="02020603050405020304" pitchFamily="18" charset="0"/>
              <a:cs typeface="Times New Roman"/>
            </a:endParaRPr>
          </a:p>
          <a:p>
            <a:r>
              <a:rPr lang="en-US" sz="1200">
                <a:ea typeface="+mn-lt"/>
                <a:cs typeface="+mn-lt"/>
              </a:rPr>
              <a:t>Staff, Science X. “Sociologist Confirms What Pet Parents Know: Pets Really Are Part of the Family.” </a:t>
            </a:r>
            <a:r>
              <a:rPr lang="en-US" sz="1200" i="1">
                <a:ea typeface="+mn-lt"/>
                <a:cs typeface="+mn-lt"/>
              </a:rPr>
              <a:t>Phys.org</a:t>
            </a:r>
            <a:r>
              <a:rPr lang="en-US" sz="1200">
                <a:ea typeface="+mn-lt"/>
                <a:cs typeface="+mn-lt"/>
              </a:rPr>
              <a:t>, Phys.org, 16 July 2021,</a:t>
            </a:r>
            <a:endParaRPr lang="en-US">
              <a:ea typeface="+mn-lt"/>
              <a:cs typeface="Times New Roman"/>
            </a:endParaRPr>
          </a:p>
          <a:p>
            <a:r>
              <a:rPr lang="en-US" sz="1200">
                <a:ea typeface="+mn-lt"/>
                <a:cs typeface="+mn-lt"/>
              </a:rPr>
              <a:t>         </a:t>
            </a:r>
            <a:r>
              <a:rPr lang="en-US" sz="1200">
                <a:ea typeface="+mn-lt"/>
                <a:cs typeface="+mn-lt"/>
                <a:hlinkClick r:id="rId6"/>
              </a:rPr>
              <a:t>https://phys.org/news/2021-07-sociologist-pet-parents-pets-family.html</a:t>
            </a:r>
            <a:r>
              <a:rPr lang="en-US" sz="1200">
                <a:ea typeface="+mn-lt"/>
                <a:cs typeface="+mn-lt"/>
              </a:rPr>
              <a:t>. </a:t>
            </a:r>
            <a:endParaRPr lang="en-US">
              <a:solidFill>
                <a:srgbClr val="FFFFFF"/>
              </a:solidFill>
              <a:latin typeface="Century Gothic"/>
              <a:ea typeface="Times New Roman" panose="02020603050405020304" pitchFamily="18" charset="0"/>
              <a:cs typeface="Times New Roman"/>
            </a:endParaRPr>
          </a:p>
          <a:p>
            <a:pPr marL="360045" indent="-360045"/>
            <a:r>
              <a:rPr lang="en-US" sz="1200">
                <a:solidFill>
                  <a:schemeClr val="tx1">
                    <a:lumMod val="95000"/>
                  </a:schemeClr>
                </a:solidFill>
                <a:effectLst/>
                <a:latin typeface="Century Gothic"/>
                <a:ea typeface="Times New Roman" panose="02020603050405020304" pitchFamily="18" charset="0"/>
                <a:cs typeface="Times New Roman"/>
              </a:rPr>
              <a:t>“Tam Sam Som - What It Means and Why It Matters.” </a:t>
            </a:r>
            <a:r>
              <a:rPr lang="en-US" sz="1200" i="1">
                <a:solidFill>
                  <a:schemeClr val="tx1">
                    <a:lumMod val="95000"/>
                  </a:schemeClr>
                </a:solidFill>
                <a:effectLst/>
                <a:latin typeface="Century Gothic"/>
                <a:ea typeface="Times New Roman" panose="02020603050405020304" pitchFamily="18" charset="0"/>
                <a:cs typeface="Times New Roman"/>
              </a:rPr>
              <a:t>The Business Plan Shop</a:t>
            </a:r>
            <a:r>
              <a:rPr lang="en-US" sz="1200">
                <a:solidFill>
                  <a:schemeClr val="tx1">
                    <a:lumMod val="95000"/>
                  </a:schemeClr>
                </a:solidFill>
                <a:effectLst/>
                <a:latin typeface="Century Gothic"/>
                <a:ea typeface="Times New Roman" panose="02020603050405020304" pitchFamily="18" charset="0"/>
                <a:cs typeface="Times New Roman"/>
              </a:rPr>
              <a:t>, 8 Feb. 2022, https://www.thebusinessplanshop.com/blog/en/entry/tam_sam_som#:~:text=TAM%20or%20Total%20Available%20Market,SAM%20that%20you%20can%20capture.</a:t>
            </a:r>
            <a:r>
              <a:rPr lang="en-US" sz="1200">
                <a:solidFill>
                  <a:schemeClr val="tx1">
                    <a:lumMod val="95000"/>
                  </a:schemeClr>
                </a:solidFill>
                <a:latin typeface="Century Gothic"/>
                <a:ea typeface="Times New Roman" panose="02020603050405020304" pitchFamily="18" charset="0"/>
                <a:cs typeface="Times New Roman"/>
              </a:rPr>
              <a:t> </a:t>
            </a:r>
            <a:endParaRPr lang="en-US" sz="1200">
              <a:solidFill>
                <a:schemeClr val="tx1">
                  <a:lumMod val="95000"/>
                </a:schemeClr>
              </a:solidFill>
              <a:effectLst/>
              <a:latin typeface="Century Gothic"/>
              <a:ea typeface="Times New Roman" panose="02020603050405020304" pitchFamily="18" charset="0"/>
              <a:cs typeface="Times New Roman"/>
            </a:endParaRPr>
          </a:p>
          <a:p>
            <a:pPr marL="360045" indent="-360045"/>
            <a:r>
              <a:rPr lang="en-US" sz="1200">
                <a:solidFill>
                  <a:schemeClr val="tx1">
                    <a:lumMod val="95000"/>
                  </a:schemeClr>
                </a:solidFill>
                <a:effectLst/>
                <a:latin typeface="Century Gothic"/>
                <a:ea typeface="Times New Roman" panose="02020603050405020304" pitchFamily="18" charset="0"/>
                <a:cs typeface="Times New Roman"/>
              </a:rPr>
              <a:t>“Texas LLC, Business License, Incorporation.” </a:t>
            </a:r>
            <a:r>
              <a:rPr lang="en-US" sz="1200" i="1">
                <a:solidFill>
                  <a:schemeClr val="tx1">
                    <a:lumMod val="95000"/>
                  </a:schemeClr>
                </a:solidFill>
                <a:effectLst/>
                <a:latin typeface="Century Gothic"/>
                <a:ea typeface="Times New Roman" panose="02020603050405020304" pitchFamily="18" charset="0"/>
                <a:cs typeface="Times New Roman"/>
              </a:rPr>
              <a:t>Incorporate.com</a:t>
            </a:r>
            <a:r>
              <a:rPr lang="en-US" sz="1200">
                <a:solidFill>
                  <a:schemeClr val="tx1">
                    <a:lumMod val="95000"/>
                  </a:schemeClr>
                </a:solidFill>
                <a:effectLst/>
                <a:latin typeface="Century Gothic"/>
                <a:ea typeface="Times New Roman" panose="02020603050405020304" pitchFamily="18" charset="0"/>
                <a:cs typeface="Times New Roman"/>
              </a:rPr>
              <a:t>, CSC, https://www.incorporate.com/learning-center/texas/#:~:text=Cost%20to%20Incorporate%20in%20Texas&amp;text=A%20certificate%20of%20formation%20for,to%20pay%20a%20%2425%20fee.</a:t>
            </a:r>
            <a:r>
              <a:rPr lang="en-US" sz="1200">
                <a:solidFill>
                  <a:schemeClr val="tx1">
                    <a:lumMod val="95000"/>
                  </a:schemeClr>
                </a:solidFill>
                <a:latin typeface="Century Gothic"/>
                <a:ea typeface="Times New Roman" panose="02020603050405020304" pitchFamily="18" charset="0"/>
                <a:cs typeface="Times New Roman"/>
              </a:rPr>
              <a:t> </a:t>
            </a:r>
            <a:endParaRPr lang="en-US" sz="1200">
              <a:solidFill>
                <a:schemeClr val="tx1">
                  <a:lumMod val="95000"/>
                </a:schemeClr>
              </a:solidFill>
              <a:effectLst/>
              <a:latin typeface="Century Gothic"/>
              <a:ea typeface="Times New Roman" panose="02020603050405020304" pitchFamily="18" charset="0"/>
              <a:cs typeface="Times New Roman"/>
            </a:endParaRPr>
          </a:p>
          <a:p>
            <a:r>
              <a:rPr lang="en-US" sz="1200">
                <a:ea typeface="+mn-lt"/>
                <a:cs typeface="+mn-lt"/>
              </a:rPr>
              <a:t>“The 8 Best Dog Seat Covers of 2022.” </a:t>
            </a:r>
            <a:r>
              <a:rPr lang="en-US" sz="1200" i="1">
                <a:ea typeface="+mn-lt"/>
                <a:cs typeface="+mn-lt"/>
              </a:rPr>
              <a:t>The Spruce Pets</a:t>
            </a:r>
            <a:r>
              <a:rPr lang="en-US" sz="1200">
                <a:ea typeface="+mn-lt"/>
                <a:cs typeface="+mn-lt"/>
              </a:rPr>
              <a:t>, www.thesprucepets.com/best-dog-seat-covers-4686813. Accessed 22 Apr. 2022.</a:t>
            </a:r>
            <a:endParaRPr lang="en-US" sz="1200"/>
          </a:p>
          <a:p>
            <a:pPr marL="360045" indent="-360045"/>
            <a:r>
              <a:rPr lang="en-US" sz="1200">
                <a:solidFill>
                  <a:schemeClr val="tx1">
                    <a:lumMod val="95000"/>
                  </a:schemeClr>
                </a:solidFill>
                <a:ea typeface="+mn-lt"/>
                <a:cs typeface="+mn-lt"/>
              </a:rPr>
              <a:t>Cosgrove, Nicole. “10 Best Dog Car Hammocks of 2022 - Reviews &amp; Top Picks.” </a:t>
            </a:r>
            <a:r>
              <a:rPr lang="en-US" sz="1200" i="1">
                <a:solidFill>
                  <a:schemeClr val="tx1">
                    <a:lumMod val="95000"/>
                  </a:schemeClr>
                </a:solidFill>
                <a:ea typeface="+mn-lt"/>
                <a:cs typeface="+mn-lt"/>
              </a:rPr>
              <a:t>Hepper</a:t>
            </a:r>
            <a:r>
              <a:rPr lang="en-US" sz="1200">
                <a:solidFill>
                  <a:schemeClr val="tx1">
                    <a:lumMod val="95000"/>
                  </a:schemeClr>
                </a:solidFill>
                <a:ea typeface="+mn-lt"/>
                <a:cs typeface="+mn-lt"/>
              </a:rPr>
              <a:t>, 21 Jan. 2020, www.hepper.com/best-dog-car-hammock/. Accessed 22 Apr. 2022</a:t>
            </a:r>
          </a:p>
          <a:p>
            <a:pPr marL="360045" indent="-360045"/>
            <a:r>
              <a:rPr lang="en-US" sz="1200">
                <a:ea typeface="+mn-lt"/>
                <a:cs typeface="+mn-lt"/>
              </a:rPr>
              <a:t>Tyler, Jordan. “Pandemic-Era Pet Industry Surpasses Record-Breaking $100 Billion in Sales.” </a:t>
            </a:r>
            <a:r>
              <a:rPr lang="en-US" sz="1200" i="1">
                <a:ea typeface="+mn-lt"/>
                <a:cs typeface="+mn-lt"/>
              </a:rPr>
              <a:t>Pet Food Processing RSS</a:t>
            </a:r>
            <a:r>
              <a:rPr lang="en-US" sz="1200">
                <a:ea typeface="+mn-lt"/>
                <a:cs typeface="+mn-lt"/>
              </a:rPr>
              <a:t>, 25 Mar. 2021, </a:t>
            </a:r>
            <a:r>
              <a:rPr lang="en-US" sz="1200">
                <a:ea typeface="+mn-lt"/>
                <a:cs typeface="+mn-lt"/>
                <a:hlinkClick r:id="rId7"/>
              </a:rPr>
              <a:t>https://www.petfoodprocessing.net/articles/14588-pandemic-era-pet-industry-surpasses-record-breaking-100-billion-in-sales</a:t>
            </a:r>
            <a:r>
              <a:rPr lang="en-US" sz="1200">
                <a:ea typeface="+mn-lt"/>
                <a:cs typeface="+mn-lt"/>
              </a:rPr>
              <a:t>. </a:t>
            </a:r>
            <a:endParaRPr lang="en-US"/>
          </a:p>
          <a:p>
            <a:pPr marL="360045" indent="-360045"/>
            <a:r>
              <a:rPr lang="en-US" sz="1200">
                <a:ea typeface="+mn-lt"/>
                <a:cs typeface="+mn-lt"/>
              </a:rPr>
              <a:t>“Universal Fitted Nylon Duck Pet Hammock | Automotive | Carhartt.” </a:t>
            </a:r>
            <a:r>
              <a:rPr lang="en-US" sz="1200" i="1">
                <a:ea typeface="+mn-lt"/>
                <a:cs typeface="+mn-lt"/>
              </a:rPr>
              <a:t>Carhartt.com</a:t>
            </a:r>
            <a:r>
              <a:rPr lang="en-US" sz="1200">
                <a:ea typeface="+mn-lt"/>
                <a:cs typeface="+mn-lt"/>
              </a:rPr>
              <a:t>, 2022, www.carhartt.com/product/801969/universal-fitted-nylon-duck-pet-hammock. Accessed 22 Apr. 2022.</a:t>
            </a:r>
          </a:p>
          <a:p>
            <a:pPr marL="360045" indent="-360045"/>
            <a:endParaRPr lang="en-US" sz="1200"/>
          </a:p>
        </p:txBody>
      </p:sp>
      <p:sp>
        <p:nvSpPr>
          <p:cNvPr id="2" name="Slide Number Placeholder 1">
            <a:extLst>
              <a:ext uri="{FF2B5EF4-FFF2-40B4-BE49-F238E27FC236}">
                <a16:creationId xmlns:a16="http://schemas.microsoft.com/office/drawing/2014/main" id="{7C65D7BA-4E92-4D1A-8C29-19C41F1E1D9C}"/>
              </a:ext>
            </a:extLst>
          </p:cNvPr>
          <p:cNvSpPr>
            <a:spLocks noGrp="1"/>
          </p:cNvSpPr>
          <p:nvPr>
            <p:ph type="sldNum" sz="quarter" idx="12"/>
          </p:nvPr>
        </p:nvSpPr>
        <p:spPr/>
        <p:txBody>
          <a:bodyPr/>
          <a:lstStyle/>
          <a:p>
            <a:fld id="{1CD6F3AC-EEF3-47AB-A6D2-DF852002D0AF}" type="slidenum">
              <a:rPr lang="en-US" smtClean="0"/>
              <a:t>29</a:t>
            </a:fld>
            <a:endParaRPr lang="en-US"/>
          </a:p>
        </p:txBody>
      </p:sp>
    </p:spTree>
    <p:extLst>
      <p:ext uri="{BB962C8B-B14F-4D97-AF65-F5344CB8AC3E}">
        <p14:creationId xmlns:p14="http://schemas.microsoft.com/office/powerpoint/2010/main" val="1968478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87B603B-B264-4B4E-A387-4C4D5087BD80}"/>
              </a:ext>
            </a:extLst>
          </p:cNvPr>
          <p:cNvGraphicFramePr>
            <a:graphicFrameLocks noChangeAspect="1"/>
          </p:cNvGraphicFramePr>
          <p:nvPr>
            <p:custDataLst>
              <p:tags r:id="rId2"/>
            </p:custDataLst>
            <p:extLst>
              <p:ext uri="{D42A27DB-BD31-4B8C-83A1-F6EECF244321}">
                <p14:modId xmlns:p14="http://schemas.microsoft.com/office/powerpoint/2010/main" val="95163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1" name="think-cell Slide" r:id="rId4" imgW="411" imgH="409" progId="TCLayout.ActiveDocument.1">
                  <p:embed/>
                </p:oleObj>
              </mc:Choice>
              <mc:Fallback>
                <p:oleObj name="think-cell Slide" r:id="rId4" imgW="411" imgH="409" progId="TCLayout.ActiveDocument.1">
                  <p:embed/>
                  <p:pic>
                    <p:nvPicPr>
                      <p:cNvPr id="6" name="Object 5" hidden="1">
                        <a:extLst>
                          <a:ext uri="{FF2B5EF4-FFF2-40B4-BE49-F238E27FC236}">
                            <a16:creationId xmlns:a16="http://schemas.microsoft.com/office/drawing/2014/main" id="{987B603B-B264-4B4E-A387-4C4D5087BD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8152E4F2-9468-413F-B953-BBB369376FED}"/>
              </a:ext>
            </a:extLst>
          </p:cNvPr>
          <p:cNvSpPr>
            <a:spLocks noGrp="1"/>
          </p:cNvSpPr>
          <p:nvPr>
            <p:ph type="title"/>
          </p:nvPr>
        </p:nvSpPr>
        <p:spPr/>
        <p:txBody>
          <a:bodyPr vert="horz"/>
          <a:lstStyle/>
          <a:p>
            <a:r>
              <a:rPr lang="en-US"/>
              <a:t>Business Concept</a:t>
            </a:r>
          </a:p>
        </p:txBody>
      </p:sp>
      <p:sp>
        <p:nvSpPr>
          <p:cNvPr id="11" name="Slide Number Placeholder 10">
            <a:extLst>
              <a:ext uri="{FF2B5EF4-FFF2-40B4-BE49-F238E27FC236}">
                <a16:creationId xmlns:a16="http://schemas.microsoft.com/office/drawing/2014/main" id="{05A7F639-BFE1-43DB-9BE4-9C756F4673A2}"/>
              </a:ext>
            </a:extLst>
          </p:cNvPr>
          <p:cNvSpPr>
            <a:spLocks noGrp="1"/>
          </p:cNvSpPr>
          <p:nvPr>
            <p:ph type="sldNum" sz="quarter" idx="12"/>
          </p:nvPr>
        </p:nvSpPr>
        <p:spPr/>
        <p:txBody>
          <a:bodyPr/>
          <a:lstStyle/>
          <a:p>
            <a:fld id="{1CD6F3AC-EEF3-47AB-A6D2-DF852002D0AF}" type="slidenum">
              <a:rPr lang="en-US" smtClean="0"/>
              <a:t>3</a:t>
            </a:fld>
            <a:endParaRPr lang="en-US"/>
          </a:p>
        </p:txBody>
      </p:sp>
      <p:pic>
        <p:nvPicPr>
          <p:cNvPr id="14" name="Picture 9" descr="Short-coated Brown Dog Sitting inside a Car · Free Stock Photo">
            <a:extLst>
              <a:ext uri="{FF2B5EF4-FFF2-40B4-BE49-F238E27FC236}">
                <a16:creationId xmlns:a16="http://schemas.microsoft.com/office/drawing/2014/main" id="{A6564EBD-C4DB-45D6-B5B7-1A297C9879B1}"/>
              </a:ext>
            </a:extLst>
          </p:cNvPr>
          <p:cNvPicPr>
            <a:picLocks noChangeAspect="1"/>
          </p:cNvPicPr>
          <p:nvPr/>
        </p:nvPicPr>
        <p:blipFill rotWithShape="1">
          <a:blip r:embed="rId6"/>
          <a:srcRect t="4194" r="395" b="7106"/>
          <a:stretch/>
        </p:blipFill>
        <p:spPr>
          <a:xfrm>
            <a:off x="7028492" y="2342565"/>
            <a:ext cx="3611187" cy="3943291"/>
          </a:xfrm>
          <a:prstGeom prst="rect">
            <a:avLst/>
          </a:prstGeom>
        </p:spPr>
      </p:pic>
      <p:sp>
        <p:nvSpPr>
          <p:cNvPr id="2" name="Content Placeholder 2">
            <a:extLst>
              <a:ext uri="{FF2B5EF4-FFF2-40B4-BE49-F238E27FC236}">
                <a16:creationId xmlns:a16="http://schemas.microsoft.com/office/drawing/2014/main" id="{87FC752D-4733-F28B-A67A-303138F52315}"/>
              </a:ext>
            </a:extLst>
          </p:cNvPr>
          <p:cNvSpPr>
            <a:spLocks noGrp="1"/>
          </p:cNvSpPr>
          <p:nvPr>
            <p:ph idx="1"/>
          </p:nvPr>
        </p:nvSpPr>
        <p:spPr>
          <a:xfrm>
            <a:off x="810200" y="2675735"/>
            <a:ext cx="6452479" cy="2119744"/>
          </a:xfrm>
        </p:spPr>
        <p:txBody>
          <a:bodyPr vert="horz" lIns="91440" tIns="45720" rIns="91440" bIns="45720" rtlCol="0" anchor="t">
            <a:noAutofit/>
          </a:bodyPr>
          <a:lstStyle/>
          <a:p>
            <a:pPr marL="0" indent="0">
              <a:buNone/>
            </a:pPr>
            <a:r>
              <a:rPr lang="en-US" sz="1500" b="1"/>
              <a:t>Who we are:</a:t>
            </a:r>
            <a:endParaRPr lang="en-US" sz="1500"/>
          </a:p>
          <a:p>
            <a:r>
              <a:rPr lang="en-US" sz="1500">
                <a:ea typeface="+mn-lt"/>
                <a:cs typeface="+mn-lt"/>
              </a:rPr>
              <a:t>Pack n' Pet is an eCommerce-first brand </a:t>
            </a:r>
            <a:br>
              <a:rPr lang="en-US" sz="1500">
                <a:ea typeface="+mn-lt"/>
                <a:cs typeface="+mn-lt"/>
              </a:rPr>
            </a:br>
            <a:r>
              <a:rPr lang="en-US" sz="1500">
                <a:ea typeface="+mn-lt"/>
                <a:cs typeface="+mn-lt"/>
              </a:rPr>
              <a:t>focused on pet wellbeing </a:t>
            </a:r>
            <a:endParaRPr lang="en-US" sz="1500"/>
          </a:p>
          <a:p>
            <a:pPr marL="0" indent="0">
              <a:buNone/>
            </a:pPr>
            <a:endParaRPr lang="en-US" sz="1500">
              <a:ea typeface="+mn-lt"/>
              <a:cs typeface="+mn-lt"/>
            </a:endParaRPr>
          </a:p>
          <a:p>
            <a:pPr marL="0" indent="0">
              <a:buNone/>
            </a:pPr>
            <a:r>
              <a:rPr lang="en-US" sz="1500" b="1">
                <a:ea typeface="+mn-lt"/>
                <a:cs typeface="+mn-lt"/>
              </a:rPr>
              <a:t>How we operate:</a:t>
            </a:r>
            <a:endParaRPr lang="en-US" sz="1500" b="1"/>
          </a:p>
          <a:p>
            <a:pPr>
              <a:buFont typeface="Wingdings 2"/>
              <a:buChar char=""/>
            </a:pPr>
            <a:r>
              <a:rPr lang="en-US" sz="1500"/>
              <a:t>eCommerce </a:t>
            </a:r>
            <a:endParaRPr lang="en-US" sz="1500">
              <a:ea typeface="+mn-lt"/>
              <a:cs typeface="+mn-lt"/>
            </a:endParaRPr>
          </a:p>
          <a:p>
            <a:pPr>
              <a:buFont typeface="Wingdings 2"/>
              <a:buChar char=""/>
            </a:pPr>
            <a:r>
              <a:rPr lang="en-US" sz="1500"/>
              <a:t>Outsourcing (Supply &amp; Distribution) </a:t>
            </a:r>
            <a:endParaRPr lang="en-US" sz="1500">
              <a:ea typeface="+mn-lt"/>
              <a:cs typeface="+mn-lt"/>
            </a:endParaRPr>
          </a:p>
          <a:p>
            <a:pPr>
              <a:buFont typeface="Wingdings 2"/>
              <a:buChar char=""/>
            </a:pPr>
            <a:r>
              <a:rPr lang="en-US" sz="1500"/>
              <a:t>Push to Retail</a:t>
            </a:r>
          </a:p>
          <a:p>
            <a:pPr marL="0" indent="0">
              <a:buNone/>
            </a:pPr>
            <a:endParaRPr lang="en-US" sz="1400"/>
          </a:p>
          <a:p>
            <a:pPr marL="57150" indent="0">
              <a:buNone/>
            </a:pPr>
            <a:endParaRPr lang="en-US" sz="1400"/>
          </a:p>
        </p:txBody>
      </p:sp>
    </p:spTree>
    <p:extLst>
      <p:ext uri="{BB962C8B-B14F-4D97-AF65-F5344CB8AC3E}">
        <p14:creationId xmlns:p14="http://schemas.microsoft.com/office/powerpoint/2010/main" val="127464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87B603B-B264-4B4E-A387-4C4D5087BD80}"/>
              </a:ext>
            </a:extLst>
          </p:cNvPr>
          <p:cNvGraphicFramePr>
            <a:graphicFrameLocks noChangeAspect="1"/>
          </p:cNvGraphicFramePr>
          <p:nvPr>
            <p:custDataLst>
              <p:tags r:id="rId2"/>
            </p:custDataLst>
            <p:extLst>
              <p:ext uri="{D42A27DB-BD31-4B8C-83A1-F6EECF244321}">
                <p14:modId xmlns:p14="http://schemas.microsoft.com/office/powerpoint/2010/main" val="18657997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5" name="think-cell Slide" r:id="rId4" imgW="411" imgH="409" progId="TCLayout.ActiveDocument.1">
                  <p:embed/>
                </p:oleObj>
              </mc:Choice>
              <mc:Fallback>
                <p:oleObj name="think-cell Slide" r:id="rId4" imgW="411" imgH="409" progId="TCLayout.ActiveDocument.1">
                  <p:embed/>
                  <p:pic>
                    <p:nvPicPr>
                      <p:cNvPr id="6" name="Object 5" hidden="1">
                        <a:extLst>
                          <a:ext uri="{FF2B5EF4-FFF2-40B4-BE49-F238E27FC236}">
                            <a16:creationId xmlns:a16="http://schemas.microsoft.com/office/drawing/2014/main" id="{987B603B-B264-4B4E-A387-4C4D5087BD8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8152E4F2-9468-413F-B953-BBB369376FED}"/>
              </a:ext>
            </a:extLst>
          </p:cNvPr>
          <p:cNvSpPr>
            <a:spLocks noGrp="1"/>
          </p:cNvSpPr>
          <p:nvPr>
            <p:ph type="title"/>
          </p:nvPr>
        </p:nvSpPr>
        <p:spPr/>
        <p:txBody>
          <a:bodyPr vert="horz"/>
          <a:lstStyle/>
          <a:p>
            <a:r>
              <a:rPr lang="en-US"/>
              <a:t>Our Mission &amp; Strategy</a:t>
            </a:r>
          </a:p>
        </p:txBody>
      </p:sp>
      <p:sp>
        <p:nvSpPr>
          <p:cNvPr id="4" name="TextBox 3">
            <a:extLst>
              <a:ext uri="{FF2B5EF4-FFF2-40B4-BE49-F238E27FC236}">
                <a16:creationId xmlns:a16="http://schemas.microsoft.com/office/drawing/2014/main" id="{8954F969-8431-45EF-A52E-373D27B02B6E}"/>
              </a:ext>
            </a:extLst>
          </p:cNvPr>
          <p:cNvSpPr txBox="1"/>
          <p:nvPr/>
        </p:nvSpPr>
        <p:spPr>
          <a:xfrm>
            <a:off x="809778" y="2751479"/>
            <a:ext cx="4103352" cy="784830"/>
          </a:xfrm>
          <a:prstGeom prst="rect">
            <a:avLst/>
          </a:prstGeom>
          <a:noFill/>
        </p:spPr>
        <p:txBody>
          <a:bodyPr wrap="square" lIns="91440" tIns="45720" rIns="91440" bIns="45720" rtlCol="0" anchor="t">
            <a:spAutoFit/>
          </a:bodyPr>
          <a:lstStyle/>
          <a:p>
            <a:r>
              <a:rPr lang="en-US" sz="1500" b="1"/>
              <a:t>Mission</a:t>
            </a:r>
            <a:r>
              <a:rPr lang="en-US" sz="1500"/>
              <a:t>: Provide the safest, most comfortable traveling solution for your furry pal in </a:t>
            </a:r>
            <a:r>
              <a:rPr lang="en-US" sz="1500" u="sng"/>
              <a:t>any</a:t>
            </a:r>
            <a:r>
              <a:rPr lang="en-US" sz="1500"/>
              <a:t> ride</a:t>
            </a:r>
          </a:p>
        </p:txBody>
      </p:sp>
      <p:pic>
        <p:nvPicPr>
          <p:cNvPr id="8" name="Picture 7" descr="Dog popping its head out the window of a motorhome">
            <a:extLst>
              <a:ext uri="{FF2B5EF4-FFF2-40B4-BE49-F238E27FC236}">
                <a16:creationId xmlns:a16="http://schemas.microsoft.com/office/drawing/2014/main" id="{C79C1785-9381-46C1-A50B-FF3CF9AA4B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9979" y="2645958"/>
            <a:ext cx="5252924" cy="3501747"/>
          </a:xfrm>
          <a:prstGeom prst="rect">
            <a:avLst/>
          </a:prstGeom>
        </p:spPr>
      </p:pic>
      <p:sp>
        <p:nvSpPr>
          <p:cNvPr id="10" name="TextBox 9">
            <a:extLst>
              <a:ext uri="{FF2B5EF4-FFF2-40B4-BE49-F238E27FC236}">
                <a16:creationId xmlns:a16="http://schemas.microsoft.com/office/drawing/2014/main" id="{5FCFDE6C-0807-4AF5-A106-92C009D23DA1}"/>
              </a:ext>
            </a:extLst>
          </p:cNvPr>
          <p:cNvSpPr txBox="1"/>
          <p:nvPr/>
        </p:nvSpPr>
        <p:spPr>
          <a:xfrm>
            <a:off x="809779" y="3839202"/>
            <a:ext cx="4189615" cy="553998"/>
          </a:xfrm>
          <a:prstGeom prst="rect">
            <a:avLst/>
          </a:prstGeom>
          <a:noFill/>
        </p:spPr>
        <p:txBody>
          <a:bodyPr wrap="square" lIns="91440" tIns="45720" rIns="91440" bIns="45720" rtlCol="0" anchor="t">
            <a:spAutoFit/>
          </a:bodyPr>
          <a:lstStyle/>
          <a:p>
            <a:r>
              <a:rPr lang="en-US" sz="1500" b="1"/>
              <a:t>Strategy</a:t>
            </a:r>
            <a:r>
              <a:rPr lang="en-US" sz="1500"/>
              <a:t>: To target pet owners with large SUVs and Minivans </a:t>
            </a:r>
          </a:p>
        </p:txBody>
      </p:sp>
      <p:sp>
        <p:nvSpPr>
          <p:cNvPr id="11" name="Slide Number Placeholder 10">
            <a:extLst>
              <a:ext uri="{FF2B5EF4-FFF2-40B4-BE49-F238E27FC236}">
                <a16:creationId xmlns:a16="http://schemas.microsoft.com/office/drawing/2014/main" id="{05A7F639-BFE1-43DB-9BE4-9C756F4673A2}"/>
              </a:ext>
            </a:extLst>
          </p:cNvPr>
          <p:cNvSpPr>
            <a:spLocks noGrp="1"/>
          </p:cNvSpPr>
          <p:nvPr>
            <p:ph type="sldNum" sz="quarter" idx="12"/>
          </p:nvPr>
        </p:nvSpPr>
        <p:spPr/>
        <p:txBody>
          <a:bodyPr/>
          <a:lstStyle/>
          <a:p>
            <a:fld id="{1CD6F3AC-EEF3-47AB-A6D2-DF852002D0AF}" type="slidenum">
              <a:rPr lang="en-US" smtClean="0"/>
              <a:t>4</a:t>
            </a:fld>
            <a:endParaRPr lang="en-US"/>
          </a:p>
        </p:txBody>
      </p:sp>
      <p:sp>
        <p:nvSpPr>
          <p:cNvPr id="9" name="TextBox 8">
            <a:extLst>
              <a:ext uri="{FF2B5EF4-FFF2-40B4-BE49-F238E27FC236}">
                <a16:creationId xmlns:a16="http://schemas.microsoft.com/office/drawing/2014/main" id="{E2F00198-D7FD-4BE5-B559-7F32A62DFCB4}"/>
              </a:ext>
            </a:extLst>
          </p:cNvPr>
          <p:cNvSpPr txBox="1"/>
          <p:nvPr/>
        </p:nvSpPr>
        <p:spPr>
          <a:xfrm>
            <a:off x="809778" y="4758167"/>
            <a:ext cx="4599483" cy="1246495"/>
          </a:xfrm>
          <a:prstGeom prst="rect">
            <a:avLst/>
          </a:prstGeom>
          <a:noFill/>
        </p:spPr>
        <p:txBody>
          <a:bodyPr wrap="square" lIns="91440" tIns="45720" rIns="91440" bIns="45720" rtlCol="0" anchor="t">
            <a:spAutoFit/>
          </a:bodyPr>
          <a:lstStyle/>
          <a:p>
            <a:r>
              <a:rPr lang="en-US" sz="1500" b="1"/>
              <a:t>Goals</a:t>
            </a:r>
            <a:r>
              <a:rPr lang="en-US" sz="1500"/>
              <a:t>:</a:t>
            </a:r>
          </a:p>
          <a:p>
            <a:r>
              <a:rPr lang="en-US" sz="1500" u="sng"/>
              <a:t>Short Term </a:t>
            </a:r>
            <a:r>
              <a:rPr lang="en-US" sz="1500"/>
              <a:t>– Sell 300,000 units in first 3 years</a:t>
            </a:r>
            <a:br>
              <a:rPr lang="en-US" sz="1500"/>
            </a:br>
            <a:endParaRPr lang="en-US" sz="1500"/>
          </a:p>
          <a:p>
            <a:r>
              <a:rPr lang="en-US" sz="1500" u="sng"/>
              <a:t>Long Term</a:t>
            </a:r>
            <a:r>
              <a:rPr lang="en-US" sz="1500"/>
              <a:t> – Expand product line and become #1 consumer pet comfort brand</a:t>
            </a:r>
          </a:p>
        </p:txBody>
      </p:sp>
    </p:spTree>
    <p:extLst>
      <p:ext uri="{BB962C8B-B14F-4D97-AF65-F5344CB8AC3E}">
        <p14:creationId xmlns:p14="http://schemas.microsoft.com/office/powerpoint/2010/main" val="3751673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5906992A-B3F9-4F31-8C72-D7B21DCFE2A6}"/>
              </a:ext>
            </a:extLst>
          </p:cNvPr>
          <p:cNvGraphicFramePr>
            <a:graphicFrameLocks noChangeAspect="1"/>
          </p:cNvGraphicFramePr>
          <p:nvPr>
            <p:custDataLst>
              <p:tags r:id="rId2"/>
            </p:custDataLst>
            <p:extLst>
              <p:ext uri="{D42A27DB-BD31-4B8C-83A1-F6EECF244321}">
                <p14:modId xmlns:p14="http://schemas.microsoft.com/office/powerpoint/2010/main" val="2482360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9" name="think-cell Slide" r:id="rId4" imgW="411" imgH="409" progId="TCLayout.ActiveDocument.1">
                  <p:embed/>
                </p:oleObj>
              </mc:Choice>
              <mc:Fallback>
                <p:oleObj name="think-cell Slide" r:id="rId4" imgW="411" imgH="409" progId="TCLayout.ActiveDocument.1">
                  <p:embed/>
                  <p:pic>
                    <p:nvPicPr>
                      <p:cNvPr id="9" name="Object 8" hidden="1">
                        <a:extLst>
                          <a:ext uri="{FF2B5EF4-FFF2-40B4-BE49-F238E27FC236}">
                            <a16:creationId xmlns:a16="http://schemas.microsoft.com/office/drawing/2014/main" id="{5906992A-B3F9-4F31-8C72-D7B21DCFE2A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813B04E-8A1D-2CEC-C11F-1106B4593B4D}"/>
              </a:ext>
            </a:extLst>
          </p:cNvPr>
          <p:cNvSpPr>
            <a:spLocks noGrp="1"/>
          </p:cNvSpPr>
          <p:nvPr>
            <p:ph type="title"/>
          </p:nvPr>
        </p:nvSpPr>
        <p:spPr/>
        <p:txBody>
          <a:bodyPr vert="horz"/>
          <a:lstStyle/>
          <a:p>
            <a:r>
              <a:rPr lang="en-US"/>
              <a:t>Problem Statement</a:t>
            </a:r>
          </a:p>
        </p:txBody>
      </p:sp>
      <p:sp>
        <p:nvSpPr>
          <p:cNvPr id="3" name="Content Placeholder 2">
            <a:extLst>
              <a:ext uri="{FF2B5EF4-FFF2-40B4-BE49-F238E27FC236}">
                <a16:creationId xmlns:a16="http://schemas.microsoft.com/office/drawing/2014/main" id="{7FFDBAF7-F72B-7A06-1375-01B786ACC701}"/>
              </a:ext>
            </a:extLst>
          </p:cNvPr>
          <p:cNvSpPr>
            <a:spLocks noGrp="1"/>
          </p:cNvSpPr>
          <p:nvPr>
            <p:ph idx="1"/>
          </p:nvPr>
        </p:nvSpPr>
        <p:spPr>
          <a:xfrm>
            <a:off x="808488" y="2707869"/>
            <a:ext cx="4620320" cy="1755914"/>
          </a:xfrm>
        </p:spPr>
        <p:txBody>
          <a:bodyPr anchor="t">
            <a:normAutofit/>
          </a:bodyPr>
          <a:lstStyle/>
          <a:p>
            <a:r>
              <a:rPr lang="en-US" sz="1500">
                <a:ea typeface="+mn-lt"/>
                <a:cs typeface="+mn-lt"/>
              </a:rPr>
              <a:t>Pet owners can't find solutions to transport their pets comfortably in different vehicles. </a:t>
            </a:r>
          </a:p>
          <a:p>
            <a:r>
              <a:rPr lang="en-US" sz="1500">
                <a:ea typeface="+mn-lt"/>
                <a:cs typeface="+mn-lt"/>
              </a:rPr>
              <a:t>The current offerings are not a true </a:t>
            </a:r>
            <a:br>
              <a:rPr lang="en-US"/>
            </a:br>
            <a:r>
              <a:rPr lang="en-US" sz="1500">
                <a:ea typeface="+mn-lt"/>
                <a:cs typeface="+mn-lt"/>
              </a:rPr>
              <a:t>“one-size-fits-all”.</a:t>
            </a:r>
            <a:endParaRPr lang="en-US" sz="1500"/>
          </a:p>
        </p:txBody>
      </p:sp>
      <p:sp>
        <p:nvSpPr>
          <p:cNvPr id="4" name="Slide Number Placeholder 3">
            <a:extLst>
              <a:ext uri="{FF2B5EF4-FFF2-40B4-BE49-F238E27FC236}">
                <a16:creationId xmlns:a16="http://schemas.microsoft.com/office/drawing/2014/main" id="{F1B4CAAD-022F-0687-39F0-F2DA211D6C50}"/>
              </a:ext>
            </a:extLst>
          </p:cNvPr>
          <p:cNvSpPr>
            <a:spLocks noGrp="1"/>
          </p:cNvSpPr>
          <p:nvPr>
            <p:ph type="sldNum" sz="quarter" idx="12"/>
          </p:nvPr>
        </p:nvSpPr>
        <p:spPr/>
        <p:txBody>
          <a:bodyPr/>
          <a:lstStyle/>
          <a:p>
            <a:fld id="{1CD6F3AC-EEF3-47AB-A6D2-DF852002D0AF}" type="slidenum">
              <a:rPr lang="en-US" smtClean="0"/>
              <a:t>5</a:t>
            </a:fld>
            <a:endParaRPr lang="en-US"/>
          </a:p>
        </p:txBody>
      </p:sp>
      <p:grpSp>
        <p:nvGrpSpPr>
          <p:cNvPr id="11" name="Group 10">
            <a:extLst>
              <a:ext uri="{FF2B5EF4-FFF2-40B4-BE49-F238E27FC236}">
                <a16:creationId xmlns:a16="http://schemas.microsoft.com/office/drawing/2014/main" id="{BEB76679-B295-B39E-48F9-2E0ED404B907}"/>
              </a:ext>
            </a:extLst>
          </p:cNvPr>
          <p:cNvGrpSpPr/>
          <p:nvPr/>
        </p:nvGrpSpPr>
        <p:grpSpPr>
          <a:xfrm rot="11040000">
            <a:off x="808573" y="4400455"/>
            <a:ext cx="4005532" cy="1762665"/>
            <a:chOff x="966158" y="5099649"/>
            <a:chExt cx="4005532" cy="1762665"/>
          </a:xfrm>
        </p:grpSpPr>
        <p:pic>
          <p:nvPicPr>
            <p:cNvPr id="8" name="Graphic 7" descr="Paw prints outline">
              <a:extLst>
                <a:ext uri="{FF2B5EF4-FFF2-40B4-BE49-F238E27FC236}">
                  <a16:creationId xmlns:a16="http://schemas.microsoft.com/office/drawing/2014/main" id="{1A83B0A2-C246-0113-E7BE-DE4AE60586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60000">
              <a:off x="966158" y="5099649"/>
              <a:ext cx="914400" cy="914400"/>
            </a:xfrm>
            <a:prstGeom prst="rect">
              <a:avLst/>
            </a:prstGeom>
          </p:spPr>
        </p:pic>
        <p:pic>
          <p:nvPicPr>
            <p:cNvPr id="10" name="Graphic 8" descr="Paw prints outline">
              <a:extLst>
                <a:ext uri="{FF2B5EF4-FFF2-40B4-BE49-F238E27FC236}">
                  <a16:creationId xmlns:a16="http://schemas.microsoft.com/office/drawing/2014/main" id="{04C25C24-C45D-3E9F-24F8-453404AE52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60000">
              <a:off x="1986951" y="5415952"/>
              <a:ext cx="914400" cy="914400"/>
            </a:xfrm>
            <a:prstGeom prst="rect">
              <a:avLst/>
            </a:prstGeom>
          </p:spPr>
        </p:pic>
        <p:pic>
          <p:nvPicPr>
            <p:cNvPr id="12" name="Graphic 8" descr="Paw prints outline">
              <a:extLst>
                <a:ext uri="{FF2B5EF4-FFF2-40B4-BE49-F238E27FC236}">
                  <a16:creationId xmlns:a16="http://schemas.microsoft.com/office/drawing/2014/main" id="{44B707B2-9BC4-57F2-7D67-34A63B22DD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60000">
              <a:off x="3022120" y="5617233"/>
              <a:ext cx="914400" cy="914400"/>
            </a:xfrm>
            <a:prstGeom prst="rect">
              <a:avLst/>
            </a:prstGeom>
          </p:spPr>
        </p:pic>
        <p:pic>
          <p:nvPicPr>
            <p:cNvPr id="14" name="Graphic 8" descr="Paw prints outline">
              <a:extLst>
                <a:ext uri="{FF2B5EF4-FFF2-40B4-BE49-F238E27FC236}">
                  <a16:creationId xmlns:a16="http://schemas.microsoft.com/office/drawing/2014/main" id="{1D6B04E7-2577-BD51-B37A-C290797364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360000">
              <a:off x="4057290" y="5947914"/>
              <a:ext cx="914400" cy="914400"/>
            </a:xfrm>
            <a:prstGeom prst="rect">
              <a:avLst/>
            </a:prstGeom>
          </p:spPr>
        </p:pic>
      </p:grpSp>
      <p:pic>
        <p:nvPicPr>
          <p:cNvPr id="5" name="Picture 6">
            <a:extLst>
              <a:ext uri="{FF2B5EF4-FFF2-40B4-BE49-F238E27FC236}">
                <a16:creationId xmlns:a16="http://schemas.microsoft.com/office/drawing/2014/main" id="{2D1650C6-F002-0BB5-632F-333BADB8A49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827673" y="2591216"/>
            <a:ext cx="5249778" cy="3513220"/>
          </a:xfrm>
          <a:prstGeom prst="rect">
            <a:avLst/>
          </a:prstGeom>
        </p:spPr>
      </p:pic>
    </p:spTree>
    <p:extLst>
      <p:ext uri="{BB962C8B-B14F-4D97-AF65-F5344CB8AC3E}">
        <p14:creationId xmlns:p14="http://schemas.microsoft.com/office/powerpoint/2010/main" val="3777823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E0E8C-57BA-B033-EE08-27610158A433}"/>
              </a:ext>
            </a:extLst>
          </p:cNvPr>
          <p:cNvSpPr>
            <a:spLocks noGrp="1"/>
          </p:cNvSpPr>
          <p:nvPr>
            <p:ph type="title"/>
          </p:nvPr>
        </p:nvSpPr>
        <p:spPr/>
        <p:txBody>
          <a:bodyPr/>
          <a:lstStyle/>
          <a:p>
            <a:r>
              <a:rPr lang="en-US"/>
              <a:t>Market Opportunity and Unmet Need </a:t>
            </a:r>
          </a:p>
        </p:txBody>
      </p:sp>
      <p:sp>
        <p:nvSpPr>
          <p:cNvPr id="3" name="Content Placeholder 2">
            <a:extLst>
              <a:ext uri="{FF2B5EF4-FFF2-40B4-BE49-F238E27FC236}">
                <a16:creationId xmlns:a16="http://schemas.microsoft.com/office/drawing/2014/main" id="{8AF2BB24-6702-E354-8362-00A8AE35145B}"/>
              </a:ext>
            </a:extLst>
          </p:cNvPr>
          <p:cNvSpPr>
            <a:spLocks noGrp="1"/>
          </p:cNvSpPr>
          <p:nvPr>
            <p:ph idx="1"/>
          </p:nvPr>
        </p:nvSpPr>
        <p:spPr>
          <a:xfrm>
            <a:off x="812995" y="2179673"/>
            <a:ext cx="9082861" cy="4585416"/>
          </a:xfrm>
        </p:spPr>
        <p:txBody>
          <a:bodyPr>
            <a:normAutofit/>
          </a:bodyPr>
          <a:lstStyle/>
          <a:p>
            <a:pPr marL="0" indent="0">
              <a:buNone/>
            </a:pPr>
            <a:r>
              <a:rPr lang="en-US" sz="1500" b="1"/>
              <a:t>Market Opportunities</a:t>
            </a:r>
          </a:p>
          <a:p>
            <a:r>
              <a:rPr lang="en-US" sz="1500"/>
              <a:t>Untapped market</a:t>
            </a:r>
          </a:p>
          <a:p>
            <a:r>
              <a:rPr lang="en-US" sz="1500"/>
              <a:t>Growing pet market</a:t>
            </a:r>
          </a:p>
          <a:p>
            <a:r>
              <a:rPr lang="en-US" sz="1500"/>
              <a:t>Changing work practices</a:t>
            </a:r>
          </a:p>
          <a:p>
            <a:r>
              <a:rPr lang="en-US" sz="1500"/>
              <a:t>Treating pets like family members</a:t>
            </a:r>
            <a:br>
              <a:rPr lang="en-US" sz="1500"/>
            </a:br>
            <a:endParaRPr lang="en-US" sz="1500"/>
          </a:p>
          <a:p>
            <a:pPr marL="0" indent="0">
              <a:buNone/>
            </a:pPr>
            <a:r>
              <a:rPr lang="en-US" sz="1500" b="1"/>
              <a:t>Data Supporting Unmet Need </a:t>
            </a:r>
          </a:p>
          <a:p>
            <a:r>
              <a:rPr lang="en-US" sz="1500"/>
              <a:t>Convenance survey at White Rock Lake Dog Park</a:t>
            </a:r>
          </a:p>
          <a:p>
            <a:r>
              <a:rPr lang="en-US" sz="1500"/>
              <a:t>Interview 7 dog owners around Dallas </a:t>
            </a:r>
          </a:p>
          <a:p>
            <a:r>
              <a:rPr lang="en-US" sz="1500"/>
              <a:t>Interview veterinarian at VCA Lakewood Animal Hospital </a:t>
            </a:r>
          </a:p>
          <a:p>
            <a:r>
              <a:rPr lang="en-US" sz="1500"/>
              <a:t>52% of people say this have this issue</a:t>
            </a:r>
          </a:p>
          <a:p>
            <a:r>
              <a:rPr lang="en-US" sz="1500"/>
              <a:t>57% of people say they would buy this product</a:t>
            </a:r>
          </a:p>
        </p:txBody>
      </p:sp>
      <p:sp>
        <p:nvSpPr>
          <p:cNvPr id="4" name="Slide Number Placeholder 3">
            <a:extLst>
              <a:ext uri="{FF2B5EF4-FFF2-40B4-BE49-F238E27FC236}">
                <a16:creationId xmlns:a16="http://schemas.microsoft.com/office/drawing/2014/main" id="{8C22F061-BEF8-F58D-6297-91EBCB7F2308}"/>
              </a:ext>
            </a:extLst>
          </p:cNvPr>
          <p:cNvSpPr>
            <a:spLocks noGrp="1"/>
          </p:cNvSpPr>
          <p:nvPr>
            <p:ph type="sldNum" sz="quarter" idx="12"/>
          </p:nvPr>
        </p:nvSpPr>
        <p:spPr/>
        <p:txBody>
          <a:bodyPr/>
          <a:lstStyle/>
          <a:p>
            <a:fld id="{1CD6F3AC-EEF3-47AB-A6D2-DF852002D0AF}" type="slidenum">
              <a:rPr lang="en-US" smtClean="0"/>
              <a:t>6</a:t>
            </a:fld>
            <a:endParaRPr lang="en-US"/>
          </a:p>
        </p:txBody>
      </p:sp>
      <p:pic>
        <p:nvPicPr>
          <p:cNvPr id="6" name="Picture 5" descr="Dog with collar sitting outdoors on wood park bench">
            <a:extLst>
              <a:ext uri="{FF2B5EF4-FFF2-40B4-BE49-F238E27FC236}">
                <a16:creationId xmlns:a16="http://schemas.microsoft.com/office/drawing/2014/main" id="{3AE76A63-6099-43A3-87DD-BB5E51E3DF21}"/>
              </a:ext>
            </a:extLst>
          </p:cNvPr>
          <p:cNvPicPr>
            <a:picLocks noChangeAspect="1"/>
          </p:cNvPicPr>
          <p:nvPr/>
        </p:nvPicPr>
        <p:blipFill rotWithShape="1">
          <a:blip r:embed="rId3">
            <a:extLst>
              <a:ext uri="{28A0092B-C50C-407E-A947-70E740481C1C}">
                <a14:useLocalDpi xmlns:a14="http://schemas.microsoft.com/office/drawing/2010/main" val="0"/>
              </a:ext>
            </a:extLst>
          </a:blip>
          <a:srcRect r="13003" b="461"/>
          <a:stretch/>
        </p:blipFill>
        <p:spPr>
          <a:xfrm>
            <a:off x="6795290" y="2683741"/>
            <a:ext cx="4336503" cy="3327765"/>
          </a:xfrm>
          <a:prstGeom prst="rect">
            <a:avLst/>
          </a:prstGeom>
        </p:spPr>
      </p:pic>
    </p:spTree>
    <p:extLst>
      <p:ext uri="{BB962C8B-B14F-4D97-AF65-F5344CB8AC3E}">
        <p14:creationId xmlns:p14="http://schemas.microsoft.com/office/powerpoint/2010/main" val="113423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DEEC-7210-A106-5D9C-E77241A41995}"/>
              </a:ext>
            </a:extLst>
          </p:cNvPr>
          <p:cNvSpPr>
            <a:spLocks noGrp="1"/>
          </p:cNvSpPr>
          <p:nvPr>
            <p:ph type="title"/>
          </p:nvPr>
        </p:nvSpPr>
        <p:spPr/>
        <p:txBody>
          <a:bodyPr/>
          <a:lstStyle/>
          <a:p>
            <a:r>
              <a:rPr lang="en-US">
                <a:ea typeface="+mj-lt"/>
                <a:cs typeface="+mj-lt"/>
              </a:rPr>
              <a:t>Solution and Unique Value Proposition</a:t>
            </a:r>
            <a:endParaRPr lang="en-US"/>
          </a:p>
        </p:txBody>
      </p:sp>
      <p:sp>
        <p:nvSpPr>
          <p:cNvPr id="4" name="Slide Number Placeholder 3">
            <a:extLst>
              <a:ext uri="{FF2B5EF4-FFF2-40B4-BE49-F238E27FC236}">
                <a16:creationId xmlns:a16="http://schemas.microsoft.com/office/drawing/2014/main" id="{0204C0EA-546D-8CE6-761B-86EAEE9F2785}"/>
              </a:ext>
            </a:extLst>
          </p:cNvPr>
          <p:cNvSpPr>
            <a:spLocks noGrp="1"/>
          </p:cNvSpPr>
          <p:nvPr>
            <p:ph type="sldNum" sz="quarter" idx="12"/>
          </p:nvPr>
        </p:nvSpPr>
        <p:spPr/>
        <p:txBody>
          <a:bodyPr/>
          <a:lstStyle/>
          <a:p>
            <a:fld id="{1CD6F3AC-EEF3-47AB-A6D2-DF852002D0AF}" type="slidenum">
              <a:rPr lang="en-US" smtClean="0"/>
              <a:t>7</a:t>
            </a:fld>
            <a:endParaRPr lang="en-US"/>
          </a:p>
        </p:txBody>
      </p:sp>
      <p:sp>
        <p:nvSpPr>
          <p:cNvPr id="17" name="TextBox 16">
            <a:extLst>
              <a:ext uri="{FF2B5EF4-FFF2-40B4-BE49-F238E27FC236}">
                <a16:creationId xmlns:a16="http://schemas.microsoft.com/office/drawing/2014/main" id="{A923065F-C73D-498E-9A83-5FA1CCD054EA}"/>
              </a:ext>
            </a:extLst>
          </p:cNvPr>
          <p:cNvSpPr txBox="1"/>
          <p:nvPr/>
        </p:nvSpPr>
        <p:spPr>
          <a:xfrm>
            <a:off x="816078" y="2347586"/>
            <a:ext cx="10590728" cy="1477328"/>
          </a:xfrm>
          <a:prstGeom prst="rect">
            <a:avLst/>
          </a:prstGeom>
          <a:noFill/>
        </p:spPr>
        <p:txBody>
          <a:bodyPr wrap="square" lIns="91440" tIns="45720" rIns="91440" bIns="45720" anchor="t">
            <a:spAutoFit/>
          </a:bodyPr>
          <a:lstStyle/>
          <a:p>
            <a:r>
              <a:rPr lang="en-US" sz="1500">
                <a:ea typeface="+mn-lt"/>
                <a:cs typeface="+mn-lt"/>
              </a:rPr>
              <a:t>A durable pet hammock with a center cushion that forms a base for pets to lay on in vehicles with captain's chairs, or for added cushion for vehicles with bench seating. </a:t>
            </a:r>
            <a:br>
              <a:rPr lang="en-US" sz="1500">
                <a:ea typeface="+mn-lt"/>
                <a:cs typeface="+mn-lt"/>
              </a:rPr>
            </a:br>
            <a:br>
              <a:rPr lang="en-US" sz="1500">
                <a:ea typeface="+mn-lt"/>
                <a:cs typeface="+mn-lt"/>
              </a:rPr>
            </a:br>
            <a:r>
              <a:rPr lang="en-US" sz="1500">
                <a:ea typeface="+mn-lt"/>
                <a:cs typeface="+mn-lt"/>
              </a:rPr>
              <a:t>The Pack n' Pet also provides liners of varying textiles to provide pet owners the option to utilize different materials for different activities/experiences. Pack n’ Pet additionally addresses an unmet need in the market for a </a:t>
            </a:r>
            <a:r>
              <a:rPr lang="en-US" sz="1500" b="1" i="1">
                <a:ea typeface="+mn-lt"/>
                <a:cs typeface="+mn-lt"/>
              </a:rPr>
              <a:t>comfortable</a:t>
            </a:r>
            <a:r>
              <a:rPr lang="en-US" sz="1500" i="1">
                <a:ea typeface="+mn-lt"/>
                <a:cs typeface="+mn-lt"/>
              </a:rPr>
              <a:t> and </a:t>
            </a:r>
            <a:r>
              <a:rPr lang="en-US" sz="1500" b="1" i="1">
                <a:ea typeface="+mn-lt"/>
                <a:cs typeface="+mn-lt"/>
              </a:rPr>
              <a:t>safe</a:t>
            </a:r>
            <a:r>
              <a:rPr lang="en-US" sz="1500" b="1">
                <a:ea typeface="+mn-lt"/>
                <a:cs typeface="+mn-lt"/>
              </a:rPr>
              <a:t> </a:t>
            </a:r>
            <a:r>
              <a:rPr lang="en-US" sz="1500">
                <a:ea typeface="+mn-lt"/>
                <a:cs typeface="+mn-lt"/>
              </a:rPr>
              <a:t>solution for pet transport for all types of vehicles. </a:t>
            </a:r>
          </a:p>
        </p:txBody>
      </p:sp>
      <p:pic>
        <p:nvPicPr>
          <p:cNvPr id="3" name="Picture 4" descr="A picture containing indoor&#10;&#10;Description automatically generated">
            <a:extLst>
              <a:ext uri="{FF2B5EF4-FFF2-40B4-BE49-F238E27FC236}">
                <a16:creationId xmlns:a16="http://schemas.microsoft.com/office/drawing/2014/main" id="{1A0A777F-CD08-05AA-F4DE-0AE2E7BB076B}"/>
              </a:ext>
            </a:extLst>
          </p:cNvPr>
          <p:cNvPicPr>
            <a:picLocks noChangeAspect="1"/>
          </p:cNvPicPr>
          <p:nvPr/>
        </p:nvPicPr>
        <p:blipFill>
          <a:blip r:embed="rId2"/>
          <a:stretch>
            <a:fillRect/>
          </a:stretch>
        </p:blipFill>
        <p:spPr>
          <a:xfrm>
            <a:off x="1670919" y="4074188"/>
            <a:ext cx="3340759" cy="2276475"/>
          </a:xfrm>
          <a:prstGeom prst="rect">
            <a:avLst/>
          </a:prstGeom>
        </p:spPr>
      </p:pic>
      <p:pic>
        <p:nvPicPr>
          <p:cNvPr id="5" name="Picture 5" descr="A picture containing indoor&#10;&#10;Description automatically generated">
            <a:extLst>
              <a:ext uri="{FF2B5EF4-FFF2-40B4-BE49-F238E27FC236}">
                <a16:creationId xmlns:a16="http://schemas.microsoft.com/office/drawing/2014/main" id="{228865BE-3B9C-33CE-4BBE-B172B4AB2943}"/>
              </a:ext>
            </a:extLst>
          </p:cNvPr>
          <p:cNvPicPr>
            <a:picLocks noChangeAspect="1"/>
          </p:cNvPicPr>
          <p:nvPr/>
        </p:nvPicPr>
        <p:blipFill>
          <a:blip r:embed="rId3"/>
          <a:stretch>
            <a:fillRect/>
          </a:stretch>
        </p:blipFill>
        <p:spPr>
          <a:xfrm>
            <a:off x="6225396" y="4070711"/>
            <a:ext cx="3763992" cy="2283428"/>
          </a:xfrm>
          <a:prstGeom prst="rect">
            <a:avLst/>
          </a:prstGeom>
        </p:spPr>
      </p:pic>
      <p:sp>
        <p:nvSpPr>
          <p:cNvPr id="6" name="TextBox 5">
            <a:extLst>
              <a:ext uri="{FF2B5EF4-FFF2-40B4-BE49-F238E27FC236}">
                <a16:creationId xmlns:a16="http://schemas.microsoft.com/office/drawing/2014/main" id="{18C4AAA1-9AD6-A99D-9458-FF1DC329DA34}"/>
              </a:ext>
            </a:extLst>
          </p:cNvPr>
          <p:cNvSpPr txBox="1"/>
          <p:nvPr/>
        </p:nvSpPr>
        <p:spPr>
          <a:xfrm>
            <a:off x="3119887" y="6342486"/>
            <a:ext cx="2570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t>With platform in use</a:t>
            </a:r>
            <a:r>
              <a:rPr lang="en-US"/>
              <a:t> </a:t>
            </a:r>
          </a:p>
        </p:txBody>
      </p:sp>
      <p:sp>
        <p:nvSpPr>
          <p:cNvPr id="9" name="TextBox 8">
            <a:extLst>
              <a:ext uri="{FF2B5EF4-FFF2-40B4-BE49-F238E27FC236}">
                <a16:creationId xmlns:a16="http://schemas.microsoft.com/office/drawing/2014/main" id="{046E07A8-E5E5-617A-1D51-3DEBF96AE01F}"/>
              </a:ext>
            </a:extLst>
          </p:cNvPr>
          <p:cNvSpPr txBox="1"/>
          <p:nvPr/>
        </p:nvSpPr>
        <p:spPr>
          <a:xfrm>
            <a:off x="7979433" y="6385618"/>
            <a:ext cx="2447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t>With platform folded </a:t>
            </a:r>
          </a:p>
        </p:txBody>
      </p:sp>
    </p:spTree>
    <p:extLst>
      <p:ext uri="{BB962C8B-B14F-4D97-AF65-F5344CB8AC3E}">
        <p14:creationId xmlns:p14="http://schemas.microsoft.com/office/powerpoint/2010/main" val="3188757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54785C-0B30-4854-92CE-3133433C5AA9}"/>
              </a:ext>
            </a:extLst>
          </p:cNvPr>
          <p:cNvGraphicFramePr>
            <a:graphicFrameLocks noChangeAspect="1"/>
          </p:cNvGraphicFramePr>
          <p:nvPr>
            <p:custDataLst>
              <p:tags r:id="rId2"/>
            </p:custDataLst>
            <p:extLst>
              <p:ext uri="{D42A27DB-BD31-4B8C-83A1-F6EECF244321}">
                <p14:modId xmlns:p14="http://schemas.microsoft.com/office/powerpoint/2010/main" val="34576277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3" name="think-cell Slide" r:id="rId4" imgW="411" imgH="409" progId="TCLayout.ActiveDocument.1">
                  <p:embed/>
                </p:oleObj>
              </mc:Choice>
              <mc:Fallback>
                <p:oleObj name="think-cell Slide" r:id="rId4" imgW="411" imgH="409" progId="TCLayout.ActiveDocument.1">
                  <p:embed/>
                  <p:pic>
                    <p:nvPicPr>
                      <p:cNvPr id="5" name="Object 4" hidden="1">
                        <a:extLst>
                          <a:ext uri="{FF2B5EF4-FFF2-40B4-BE49-F238E27FC236}">
                            <a16:creationId xmlns:a16="http://schemas.microsoft.com/office/drawing/2014/main" id="{4754785C-0B30-4854-92CE-3133433C5AA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1E4DEEC-7210-A106-5D9C-E77241A41995}"/>
              </a:ext>
            </a:extLst>
          </p:cNvPr>
          <p:cNvSpPr>
            <a:spLocks noGrp="1"/>
          </p:cNvSpPr>
          <p:nvPr>
            <p:ph type="title"/>
          </p:nvPr>
        </p:nvSpPr>
        <p:spPr/>
        <p:txBody>
          <a:bodyPr vert="horz"/>
          <a:lstStyle/>
          <a:p>
            <a:r>
              <a:rPr lang="en-US"/>
              <a:t>Features and Value/Benefits</a:t>
            </a:r>
          </a:p>
        </p:txBody>
      </p:sp>
      <p:sp>
        <p:nvSpPr>
          <p:cNvPr id="4" name="Slide Number Placeholder 3">
            <a:extLst>
              <a:ext uri="{FF2B5EF4-FFF2-40B4-BE49-F238E27FC236}">
                <a16:creationId xmlns:a16="http://schemas.microsoft.com/office/drawing/2014/main" id="{0204C0EA-546D-8CE6-761B-86EAEE9F2785}"/>
              </a:ext>
            </a:extLst>
          </p:cNvPr>
          <p:cNvSpPr>
            <a:spLocks noGrp="1"/>
          </p:cNvSpPr>
          <p:nvPr>
            <p:ph type="sldNum" sz="quarter" idx="12"/>
          </p:nvPr>
        </p:nvSpPr>
        <p:spPr/>
        <p:txBody>
          <a:bodyPr/>
          <a:lstStyle/>
          <a:p>
            <a:fld id="{1CD6F3AC-EEF3-47AB-A6D2-DF852002D0AF}" type="slidenum">
              <a:rPr lang="en-US" smtClean="0"/>
              <a:t>8</a:t>
            </a:fld>
            <a:endParaRPr lang="en-US"/>
          </a:p>
        </p:txBody>
      </p:sp>
      <p:graphicFrame>
        <p:nvGraphicFramePr>
          <p:cNvPr id="13" name="Table 13">
            <a:extLst>
              <a:ext uri="{FF2B5EF4-FFF2-40B4-BE49-F238E27FC236}">
                <a16:creationId xmlns:a16="http://schemas.microsoft.com/office/drawing/2014/main" id="{731E37F7-6DF3-4881-ACFB-1944AC24A3B8}"/>
              </a:ext>
            </a:extLst>
          </p:cNvPr>
          <p:cNvGraphicFramePr>
            <a:graphicFrameLocks noGrp="1"/>
          </p:cNvGraphicFramePr>
          <p:nvPr>
            <p:extLst>
              <p:ext uri="{D42A27DB-BD31-4B8C-83A1-F6EECF244321}">
                <p14:modId xmlns:p14="http://schemas.microsoft.com/office/powerpoint/2010/main" val="567885076"/>
              </p:ext>
            </p:extLst>
          </p:nvPr>
        </p:nvGraphicFramePr>
        <p:xfrm>
          <a:off x="851830" y="2521215"/>
          <a:ext cx="10356784" cy="3460769"/>
        </p:xfrm>
        <a:graphic>
          <a:graphicData uri="http://schemas.openxmlformats.org/drawingml/2006/table">
            <a:tbl>
              <a:tblPr firstRow="1" bandRow="1">
                <a:tableStyleId>{5C22544A-7EE6-4342-B048-85BDC9FD1C3A}</a:tableStyleId>
              </a:tblPr>
              <a:tblGrid>
                <a:gridCol w="5178392">
                  <a:extLst>
                    <a:ext uri="{9D8B030D-6E8A-4147-A177-3AD203B41FA5}">
                      <a16:colId xmlns:a16="http://schemas.microsoft.com/office/drawing/2014/main" val="593761276"/>
                    </a:ext>
                  </a:extLst>
                </a:gridCol>
                <a:gridCol w="5178392">
                  <a:extLst>
                    <a:ext uri="{9D8B030D-6E8A-4147-A177-3AD203B41FA5}">
                      <a16:colId xmlns:a16="http://schemas.microsoft.com/office/drawing/2014/main" val="4216171443"/>
                    </a:ext>
                  </a:extLst>
                </a:gridCol>
              </a:tblGrid>
              <a:tr h="549725">
                <a:tc>
                  <a:txBody>
                    <a:bodyPr/>
                    <a:lstStyle/>
                    <a:p>
                      <a:pPr algn="ctr"/>
                      <a:r>
                        <a:rPr lang="en-US" sz="1800"/>
                        <a:t>Features</a:t>
                      </a:r>
                    </a:p>
                  </a:txBody>
                  <a:tcPr anchor="ctr"/>
                </a:tc>
                <a:tc>
                  <a:txBody>
                    <a:bodyPr/>
                    <a:lstStyle/>
                    <a:p>
                      <a:pPr algn="ctr"/>
                      <a:r>
                        <a:rPr lang="en-US" sz="1800"/>
                        <a:t>Value/Benefits</a:t>
                      </a:r>
                    </a:p>
                  </a:txBody>
                  <a:tcPr anchor="ctr"/>
                </a:tc>
                <a:extLst>
                  <a:ext uri="{0D108BD9-81ED-4DB2-BD59-A6C34878D82A}">
                    <a16:rowId xmlns:a16="http://schemas.microsoft.com/office/drawing/2014/main" val="1256409791"/>
                  </a:ext>
                </a:extLst>
              </a:tr>
              <a:tr h="537231">
                <a:tc>
                  <a:txBody>
                    <a:bodyPr/>
                    <a:lstStyle/>
                    <a:p>
                      <a:pPr algn="ctr"/>
                      <a:r>
                        <a:rPr lang="en-US" sz="1500">
                          <a:solidFill>
                            <a:srgbClr val="335B74"/>
                          </a:solidFill>
                        </a:rPr>
                        <a:t>Fastening Slots</a:t>
                      </a:r>
                    </a:p>
                  </a:txBody>
                  <a:tcPr anchor="ctr"/>
                </a:tc>
                <a:tc>
                  <a:txBody>
                    <a:bodyPr/>
                    <a:lstStyle/>
                    <a:p>
                      <a:pPr algn="ctr"/>
                      <a:r>
                        <a:rPr lang="en-US" sz="1500">
                          <a:solidFill>
                            <a:srgbClr val="335B74"/>
                          </a:solidFill>
                        </a:rPr>
                        <a:t>Tighter seat fitment, reduces movement</a:t>
                      </a:r>
                    </a:p>
                  </a:txBody>
                  <a:tcPr anchor="ctr"/>
                </a:tc>
                <a:extLst>
                  <a:ext uri="{0D108BD9-81ED-4DB2-BD59-A6C34878D82A}">
                    <a16:rowId xmlns:a16="http://schemas.microsoft.com/office/drawing/2014/main" val="3843979828"/>
                  </a:ext>
                </a:extLst>
              </a:tr>
              <a:tr h="537231">
                <a:tc>
                  <a:txBody>
                    <a:bodyPr/>
                    <a:lstStyle/>
                    <a:p>
                      <a:pPr algn="ctr"/>
                      <a:r>
                        <a:rPr lang="en-US" sz="1500">
                          <a:solidFill>
                            <a:srgbClr val="335B74"/>
                          </a:solidFill>
                        </a:rPr>
                        <a:t>Pockets for Storage</a:t>
                      </a:r>
                    </a:p>
                  </a:txBody>
                  <a:tcPr anchor="ctr"/>
                </a:tc>
                <a:tc>
                  <a:txBody>
                    <a:bodyPr/>
                    <a:lstStyle/>
                    <a:p>
                      <a:pPr algn="ctr"/>
                      <a:r>
                        <a:rPr lang="en-US" sz="1500" u="sng">
                          <a:solidFill>
                            <a:srgbClr val="335B74"/>
                          </a:solidFill>
                        </a:rPr>
                        <a:t>Accessibility</a:t>
                      </a:r>
                      <a:r>
                        <a:rPr lang="en-US" sz="1500">
                          <a:solidFill>
                            <a:srgbClr val="335B74"/>
                          </a:solidFill>
                        </a:rPr>
                        <a:t>/Convenience</a:t>
                      </a:r>
                    </a:p>
                  </a:txBody>
                  <a:tcPr anchor="ctr"/>
                </a:tc>
                <a:extLst>
                  <a:ext uri="{0D108BD9-81ED-4DB2-BD59-A6C34878D82A}">
                    <a16:rowId xmlns:a16="http://schemas.microsoft.com/office/drawing/2014/main" val="3696153328"/>
                  </a:ext>
                </a:extLst>
              </a:tr>
              <a:tr h="537231">
                <a:tc>
                  <a:txBody>
                    <a:bodyPr/>
                    <a:lstStyle/>
                    <a:p>
                      <a:pPr algn="ctr"/>
                      <a:r>
                        <a:rPr lang="en-US" sz="1500" b="1" i="1">
                          <a:solidFill>
                            <a:srgbClr val="335B74"/>
                          </a:solidFill>
                        </a:rPr>
                        <a:t>Median Cushion</a:t>
                      </a:r>
                    </a:p>
                  </a:txBody>
                  <a:tcPr anchor="ctr"/>
                </a:tc>
                <a:tc>
                  <a:txBody>
                    <a:bodyPr/>
                    <a:lstStyle/>
                    <a:p>
                      <a:pPr algn="ctr"/>
                      <a:r>
                        <a:rPr lang="en-US" sz="1500" b="1">
                          <a:solidFill>
                            <a:srgbClr val="335B74"/>
                          </a:solidFill>
                        </a:rPr>
                        <a:t>Only solution that works with captain’s chairs</a:t>
                      </a:r>
                    </a:p>
                  </a:txBody>
                  <a:tcPr anchor="ctr"/>
                </a:tc>
                <a:extLst>
                  <a:ext uri="{0D108BD9-81ED-4DB2-BD59-A6C34878D82A}">
                    <a16:rowId xmlns:a16="http://schemas.microsoft.com/office/drawing/2014/main" val="3212355053"/>
                  </a:ext>
                </a:extLst>
              </a:tr>
              <a:tr h="762120">
                <a:tc>
                  <a:txBody>
                    <a:bodyPr/>
                    <a:lstStyle/>
                    <a:p>
                      <a:pPr marL="0" marR="0" lvl="0" indent="0" algn="ctr" rtl="0" eaLnBrk="1" fontAlgn="auto" latinLnBrk="0" hangingPunct="1">
                        <a:lnSpc>
                          <a:spcPct val="100000"/>
                        </a:lnSpc>
                        <a:spcBef>
                          <a:spcPts val="0"/>
                        </a:spcBef>
                        <a:spcAft>
                          <a:spcPts val="0"/>
                        </a:spcAft>
                        <a:buClrTx/>
                        <a:buSzTx/>
                        <a:buFontTx/>
                        <a:buNone/>
                      </a:pPr>
                      <a:r>
                        <a:rPr lang="en-US" sz="1500">
                          <a:solidFill>
                            <a:srgbClr val="335B74"/>
                          </a:solidFill>
                        </a:rPr>
                        <a:t>Canvas</a:t>
                      </a:r>
                      <a:r>
                        <a:rPr lang="en-US" sz="1500">
                          <a:solidFill>
                            <a:srgbClr val="335B74"/>
                          </a:solidFill>
                          <a:ea typeface="+mn-lt"/>
                          <a:cs typeface="+mn-lt"/>
                        </a:rPr>
                        <a:t> and Nylon Liners </a:t>
                      </a:r>
                      <a:br>
                        <a:rPr lang="en-US" sz="1500">
                          <a:solidFill>
                            <a:srgbClr val="335B74"/>
                          </a:solidFill>
                          <a:ea typeface="+mn-lt"/>
                          <a:cs typeface="+mn-lt"/>
                        </a:rPr>
                      </a:br>
                      <a:r>
                        <a:rPr lang="en-US" sz="1500" i="1">
                          <a:solidFill>
                            <a:srgbClr val="335B74"/>
                          </a:solidFill>
                          <a:ea typeface="+mn-lt"/>
                          <a:cs typeface="+mn-lt"/>
                        </a:rPr>
                        <a:t>Ex. “Rainy Day Doggie”</a:t>
                      </a:r>
                      <a:endParaRPr lang="en-US" sz="1500">
                        <a:solidFill>
                          <a:srgbClr val="335B74"/>
                        </a:solidFill>
                      </a:endParaRPr>
                    </a:p>
                  </a:txBody>
                  <a:tcPr anchor="ctr"/>
                </a:tc>
                <a:tc>
                  <a:txBody>
                    <a:bodyPr/>
                    <a:lstStyle/>
                    <a:p>
                      <a:pPr algn="ctr"/>
                      <a:r>
                        <a:rPr lang="en-US" sz="1500" u="sng">
                          <a:solidFill>
                            <a:srgbClr val="335B74"/>
                          </a:solidFill>
                        </a:rPr>
                        <a:t>Versatility</a:t>
                      </a:r>
                      <a:r>
                        <a:rPr lang="en-US" sz="1500">
                          <a:solidFill>
                            <a:srgbClr val="335B74"/>
                          </a:solidFill>
                        </a:rPr>
                        <a:t>, Convenience, </a:t>
                      </a:r>
                      <a:br>
                        <a:rPr lang="en-US" sz="1500">
                          <a:solidFill>
                            <a:srgbClr val="335B74"/>
                          </a:solidFill>
                        </a:rPr>
                      </a:br>
                      <a:r>
                        <a:rPr lang="en-US" sz="1500">
                          <a:solidFill>
                            <a:srgbClr val="335B74"/>
                          </a:solidFill>
                        </a:rPr>
                        <a:t>Cleaner Pet Transport, &amp; </a:t>
                      </a:r>
                      <a:r>
                        <a:rPr lang="en-US" sz="1500" u="sng">
                          <a:solidFill>
                            <a:srgbClr val="335B74"/>
                          </a:solidFill>
                        </a:rPr>
                        <a:t>Flexibility</a:t>
                      </a:r>
                    </a:p>
                  </a:txBody>
                  <a:tcPr anchor="ctr"/>
                </a:tc>
                <a:extLst>
                  <a:ext uri="{0D108BD9-81ED-4DB2-BD59-A6C34878D82A}">
                    <a16:rowId xmlns:a16="http://schemas.microsoft.com/office/drawing/2014/main" val="2726525090"/>
                  </a:ext>
                </a:extLst>
              </a:tr>
              <a:tr h="537231">
                <a:tc>
                  <a:txBody>
                    <a:bodyPr/>
                    <a:lstStyle/>
                    <a:p>
                      <a:pPr marL="0" marR="0" lvl="0" indent="0" algn="ctr" rtl="0" eaLnBrk="1" fontAlgn="auto" latinLnBrk="0" hangingPunct="1">
                        <a:lnSpc>
                          <a:spcPct val="100000"/>
                        </a:lnSpc>
                        <a:spcBef>
                          <a:spcPts val="0"/>
                        </a:spcBef>
                        <a:spcAft>
                          <a:spcPts val="0"/>
                        </a:spcAft>
                        <a:buClrTx/>
                        <a:buSzTx/>
                        <a:buFontTx/>
                        <a:buNone/>
                      </a:pPr>
                      <a:r>
                        <a:rPr lang="en-US" sz="1500" i="0">
                          <a:solidFill>
                            <a:srgbClr val="335B74"/>
                          </a:solidFill>
                        </a:rPr>
                        <a:t>  Production/Assembly in China  </a:t>
                      </a:r>
                    </a:p>
                  </a:txBody>
                  <a:tcPr anchor="ctr"/>
                </a:tc>
                <a:tc>
                  <a:txBody>
                    <a:bodyPr/>
                    <a:lstStyle/>
                    <a:p>
                      <a:pPr algn="ctr"/>
                      <a:r>
                        <a:rPr lang="en-US" sz="1500">
                          <a:solidFill>
                            <a:srgbClr val="335B74"/>
                          </a:solidFill>
                        </a:rPr>
                        <a:t>Low production cost, high quality, easy startup</a:t>
                      </a:r>
                    </a:p>
                  </a:txBody>
                  <a:tcPr anchor="ctr"/>
                </a:tc>
                <a:extLst>
                  <a:ext uri="{0D108BD9-81ED-4DB2-BD59-A6C34878D82A}">
                    <a16:rowId xmlns:a16="http://schemas.microsoft.com/office/drawing/2014/main" val="2511861791"/>
                  </a:ext>
                </a:extLst>
              </a:tr>
            </a:tbl>
          </a:graphicData>
        </a:graphic>
      </p:graphicFrame>
      <p:sp>
        <p:nvSpPr>
          <p:cNvPr id="15" name="TextBox 14">
            <a:extLst>
              <a:ext uri="{FF2B5EF4-FFF2-40B4-BE49-F238E27FC236}">
                <a16:creationId xmlns:a16="http://schemas.microsoft.com/office/drawing/2014/main" id="{8A2EEAF9-F4E4-4F77-9922-B4D2D2BF76CF}"/>
              </a:ext>
            </a:extLst>
          </p:cNvPr>
          <p:cNvSpPr txBox="1"/>
          <p:nvPr/>
        </p:nvSpPr>
        <p:spPr>
          <a:xfrm>
            <a:off x="4487857" y="6166759"/>
            <a:ext cx="3222114" cy="323165"/>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500" i="1"/>
              <a:t>Production Budget: $42.21</a:t>
            </a:r>
            <a:endParaRPr lang="en-US" sz="1500"/>
          </a:p>
        </p:txBody>
      </p:sp>
    </p:spTree>
    <p:extLst>
      <p:ext uri="{BB962C8B-B14F-4D97-AF65-F5344CB8AC3E}">
        <p14:creationId xmlns:p14="http://schemas.microsoft.com/office/powerpoint/2010/main" val="7070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E4C5-F6E5-6411-8F1E-8E9F74FC20C3}"/>
              </a:ext>
            </a:extLst>
          </p:cNvPr>
          <p:cNvSpPr>
            <a:spLocks noGrp="1"/>
          </p:cNvSpPr>
          <p:nvPr>
            <p:ph type="title"/>
          </p:nvPr>
        </p:nvSpPr>
        <p:spPr/>
        <p:txBody>
          <a:bodyPr/>
          <a:lstStyle/>
          <a:p>
            <a:r>
              <a:rPr lang="en-US"/>
              <a:t>Industry Overview and Market Analysis</a:t>
            </a:r>
          </a:p>
        </p:txBody>
      </p:sp>
      <p:sp>
        <p:nvSpPr>
          <p:cNvPr id="4" name="Slide Number Placeholder 3">
            <a:extLst>
              <a:ext uri="{FF2B5EF4-FFF2-40B4-BE49-F238E27FC236}">
                <a16:creationId xmlns:a16="http://schemas.microsoft.com/office/drawing/2014/main" id="{E8A37426-9E32-92B2-B9F7-2A2B883FCBC2}"/>
              </a:ext>
            </a:extLst>
          </p:cNvPr>
          <p:cNvSpPr>
            <a:spLocks noGrp="1"/>
          </p:cNvSpPr>
          <p:nvPr>
            <p:ph type="sldNum" sz="quarter" idx="12"/>
          </p:nvPr>
        </p:nvSpPr>
        <p:spPr/>
        <p:txBody>
          <a:bodyPr/>
          <a:lstStyle/>
          <a:p>
            <a:fld id="{1CD6F3AC-EEF3-47AB-A6D2-DF852002D0AF}" type="slidenum">
              <a:rPr lang="en-US" smtClean="0"/>
              <a:t>9</a:t>
            </a:fld>
            <a:endParaRPr lang="en-US"/>
          </a:p>
        </p:txBody>
      </p:sp>
      <p:pic>
        <p:nvPicPr>
          <p:cNvPr id="6" name="Graphic 8" descr="Paw prints outline">
            <a:extLst>
              <a:ext uri="{FF2B5EF4-FFF2-40B4-BE49-F238E27FC236}">
                <a16:creationId xmlns:a16="http://schemas.microsoft.com/office/drawing/2014/main" id="{8311B133-27B9-0116-73B8-9C51C96BB8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720000" flipH="1" flipV="1">
            <a:off x="8999263" y="5790681"/>
            <a:ext cx="897147" cy="897147"/>
          </a:xfrm>
          <a:prstGeom prst="rect">
            <a:avLst/>
          </a:prstGeom>
        </p:spPr>
      </p:pic>
      <p:pic>
        <p:nvPicPr>
          <p:cNvPr id="10" name="Graphic 8" descr="Paw prints outline">
            <a:extLst>
              <a:ext uri="{FF2B5EF4-FFF2-40B4-BE49-F238E27FC236}">
                <a16:creationId xmlns:a16="http://schemas.microsoft.com/office/drawing/2014/main" id="{FCB05E09-5B56-0A67-21B6-761BCF7CA0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700000" flipH="1" flipV="1">
            <a:off x="10483726" y="4888880"/>
            <a:ext cx="897147" cy="897147"/>
          </a:xfrm>
          <a:prstGeom prst="rect">
            <a:avLst/>
          </a:prstGeom>
        </p:spPr>
      </p:pic>
      <p:pic>
        <p:nvPicPr>
          <p:cNvPr id="12" name="Graphic 8" descr="Paw prints outline">
            <a:extLst>
              <a:ext uri="{FF2B5EF4-FFF2-40B4-BE49-F238E27FC236}">
                <a16:creationId xmlns:a16="http://schemas.microsoft.com/office/drawing/2014/main" id="{249CB06F-BBF4-F7B6-968C-E64639F814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3980000" flipH="1" flipV="1">
            <a:off x="9623920" y="5350846"/>
            <a:ext cx="897147" cy="897147"/>
          </a:xfrm>
          <a:prstGeom prst="rect">
            <a:avLst/>
          </a:prstGeom>
        </p:spPr>
      </p:pic>
      <p:pic>
        <p:nvPicPr>
          <p:cNvPr id="16" name="Graphic 8" descr="Paw prints outline">
            <a:extLst>
              <a:ext uri="{FF2B5EF4-FFF2-40B4-BE49-F238E27FC236}">
                <a16:creationId xmlns:a16="http://schemas.microsoft.com/office/drawing/2014/main" id="{497C8DF0-93CC-1EFB-F419-6EC693316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4340000" flipH="1" flipV="1">
            <a:off x="11373419" y="4710108"/>
            <a:ext cx="897147" cy="897147"/>
          </a:xfrm>
          <a:prstGeom prst="rect">
            <a:avLst/>
          </a:prstGeom>
        </p:spPr>
      </p:pic>
      <p:sp>
        <p:nvSpPr>
          <p:cNvPr id="25" name="Oval 24">
            <a:extLst>
              <a:ext uri="{FF2B5EF4-FFF2-40B4-BE49-F238E27FC236}">
                <a16:creationId xmlns:a16="http://schemas.microsoft.com/office/drawing/2014/main" id="{14D7C1DA-ED1F-50E0-1BD2-1F11689CCDF9}"/>
              </a:ext>
            </a:extLst>
          </p:cNvPr>
          <p:cNvSpPr/>
          <p:nvPr/>
        </p:nvSpPr>
        <p:spPr>
          <a:xfrm>
            <a:off x="776036" y="2671011"/>
            <a:ext cx="3960393" cy="388018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53F008-7DB2-1AB7-EDBA-6C623C67B90A}"/>
              </a:ext>
            </a:extLst>
          </p:cNvPr>
          <p:cNvSpPr txBox="1"/>
          <p:nvPr/>
        </p:nvSpPr>
        <p:spPr>
          <a:xfrm>
            <a:off x="1895546" y="2963707"/>
            <a:ext cx="23020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entury Gothic"/>
                <a:cs typeface="Aharoni"/>
              </a:rPr>
              <a:t>$103.6 B</a:t>
            </a:r>
          </a:p>
        </p:txBody>
      </p:sp>
      <p:sp>
        <p:nvSpPr>
          <p:cNvPr id="24" name="Oval 23">
            <a:extLst>
              <a:ext uri="{FF2B5EF4-FFF2-40B4-BE49-F238E27FC236}">
                <a16:creationId xmlns:a16="http://schemas.microsoft.com/office/drawing/2014/main" id="{7AD1AD35-8934-233C-23E5-588B57BDAA94}"/>
              </a:ext>
            </a:extLst>
          </p:cNvPr>
          <p:cNvSpPr/>
          <p:nvPr/>
        </p:nvSpPr>
        <p:spPr>
          <a:xfrm>
            <a:off x="866275" y="3613485"/>
            <a:ext cx="2987839" cy="29978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3F4E9D-709B-63AB-E8D5-52A38A399A00}"/>
              </a:ext>
            </a:extLst>
          </p:cNvPr>
          <p:cNvSpPr/>
          <p:nvPr/>
        </p:nvSpPr>
        <p:spPr>
          <a:xfrm>
            <a:off x="1093657" y="4811987"/>
            <a:ext cx="1854866" cy="172452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646888BA-85B6-9315-F2A4-FA0035C7E363}"/>
              </a:ext>
            </a:extLst>
          </p:cNvPr>
          <p:cNvCxnSpPr/>
          <p:nvPr/>
        </p:nvCxnSpPr>
        <p:spPr>
          <a:xfrm flipV="1">
            <a:off x="3275095" y="2782352"/>
            <a:ext cx="3019925" cy="18046"/>
          </a:xfrm>
          <a:prstGeom prst="straightConnector1">
            <a:avLst/>
          </a:prstGeom>
          <a:ln w="57150">
            <a:solidFill>
              <a:schemeClr val="accent1">
                <a:lumMod val="60000"/>
                <a:lumOff val="4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FE5D3D0-B5D4-C51B-1ED6-F237B597F927}"/>
              </a:ext>
            </a:extLst>
          </p:cNvPr>
          <p:cNvCxnSpPr>
            <a:cxnSpLocks/>
          </p:cNvCxnSpPr>
          <p:nvPr/>
        </p:nvCxnSpPr>
        <p:spPr>
          <a:xfrm flipV="1">
            <a:off x="2944227" y="3698208"/>
            <a:ext cx="3350793" cy="48124"/>
          </a:xfrm>
          <a:prstGeom prst="straightConnector1">
            <a:avLst/>
          </a:prstGeom>
          <a:ln w="571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B00A93A-0C75-64A7-D5DC-7E62FD908645}"/>
              </a:ext>
            </a:extLst>
          </p:cNvPr>
          <p:cNvCxnSpPr>
            <a:cxnSpLocks/>
          </p:cNvCxnSpPr>
          <p:nvPr/>
        </p:nvCxnSpPr>
        <p:spPr>
          <a:xfrm flipV="1">
            <a:off x="2362700" y="4881313"/>
            <a:ext cx="3862135" cy="68176"/>
          </a:xfrm>
          <a:prstGeom prst="straightConnector1">
            <a:avLst/>
          </a:prstGeom>
          <a:ln w="57150">
            <a:solidFill>
              <a:schemeClr val="accent1">
                <a:lumMod val="7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0F00DB98-EAD1-E4E6-7A2D-35554FC60BAA}"/>
              </a:ext>
            </a:extLst>
          </p:cNvPr>
          <p:cNvSpPr txBox="1"/>
          <p:nvPr/>
        </p:nvSpPr>
        <p:spPr>
          <a:xfrm>
            <a:off x="6601828" y="2597686"/>
            <a:ext cx="4407567"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t>Amount spent on pet Industry in 2020</a:t>
            </a:r>
          </a:p>
        </p:txBody>
      </p:sp>
      <p:sp>
        <p:nvSpPr>
          <p:cNvPr id="9" name="TextBox 8">
            <a:extLst>
              <a:ext uri="{FF2B5EF4-FFF2-40B4-BE49-F238E27FC236}">
                <a16:creationId xmlns:a16="http://schemas.microsoft.com/office/drawing/2014/main" id="{8A8B3502-4570-20AE-CA3E-45777AC896D9}"/>
              </a:ext>
            </a:extLst>
          </p:cNvPr>
          <p:cNvSpPr txBox="1"/>
          <p:nvPr/>
        </p:nvSpPr>
        <p:spPr>
          <a:xfrm>
            <a:off x="6601828" y="3533775"/>
            <a:ext cx="3635542"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t>Amount spent on pet supplies</a:t>
            </a:r>
          </a:p>
        </p:txBody>
      </p:sp>
      <p:sp>
        <p:nvSpPr>
          <p:cNvPr id="20" name="TextBox 19">
            <a:extLst>
              <a:ext uri="{FF2B5EF4-FFF2-40B4-BE49-F238E27FC236}">
                <a16:creationId xmlns:a16="http://schemas.microsoft.com/office/drawing/2014/main" id="{6443401A-4B0A-0F32-FD6F-65720B1BCA1C}"/>
              </a:ext>
            </a:extLst>
          </p:cNvPr>
          <p:cNvSpPr txBox="1"/>
          <p:nvPr/>
        </p:nvSpPr>
        <p:spPr>
          <a:xfrm>
            <a:off x="1660643" y="3978871"/>
            <a:ext cx="23020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entury Gothic"/>
                <a:cs typeface="Aharoni"/>
              </a:rPr>
              <a:t>$22.1 B</a:t>
            </a:r>
          </a:p>
        </p:txBody>
      </p:sp>
      <p:sp>
        <p:nvSpPr>
          <p:cNvPr id="21" name="TextBox 20">
            <a:extLst>
              <a:ext uri="{FF2B5EF4-FFF2-40B4-BE49-F238E27FC236}">
                <a16:creationId xmlns:a16="http://schemas.microsoft.com/office/drawing/2014/main" id="{39C67AFD-34EC-6026-BCB0-A1EF4179A413}"/>
              </a:ext>
            </a:extLst>
          </p:cNvPr>
          <p:cNvSpPr txBox="1"/>
          <p:nvPr/>
        </p:nvSpPr>
        <p:spPr>
          <a:xfrm>
            <a:off x="1368447" y="5159827"/>
            <a:ext cx="230204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entury Gothic"/>
                <a:cs typeface="Aharoni"/>
              </a:rPr>
              <a:t>$9.01 B</a:t>
            </a:r>
          </a:p>
        </p:txBody>
      </p:sp>
      <p:sp>
        <p:nvSpPr>
          <p:cNvPr id="22" name="TextBox 21">
            <a:extLst>
              <a:ext uri="{FF2B5EF4-FFF2-40B4-BE49-F238E27FC236}">
                <a16:creationId xmlns:a16="http://schemas.microsoft.com/office/drawing/2014/main" id="{19920EB0-48A5-6845-B586-B73A0D86016B}"/>
              </a:ext>
            </a:extLst>
          </p:cNvPr>
          <p:cNvSpPr txBox="1"/>
          <p:nvPr/>
        </p:nvSpPr>
        <p:spPr>
          <a:xfrm>
            <a:off x="6601828" y="4696827"/>
            <a:ext cx="3635542"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t>Amount spent on dogs</a:t>
            </a:r>
          </a:p>
        </p:txBody>
      </p:sp>
    </p:spTree>
    <p:extLst>
      <p:ext uri="{BB962C8B-B14F-4D97-AF65-F5344CB8AC3E}">
        <p14:creationId xmlns:p14="http://schemas.microsoft.com/office/powerpoint/2010/main" val="37320942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TotalTime>
  <Words>3539</Words>
  <Application>Microsoft Office PowerPoint</Application>
  <PresentationFormat>Widescreen</PresentationFormat>
  <Paragraphs>396</Paragraphs>
  <Slides>29</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Arial</vt:lpstr>
      <vt:lpstr>Calibri</vt:lpstr>
      <vt:lpstr>Century Gothic</vt:lpstr>
      <vt:lpstr>Times New Roman</vt:lpstr>
      <vt:lpstr>Wingdings 2</vt:lpstr>
      <vt:lpstr>Quotable</vt:lpstr>
      <vt:lpstr>think-cell Slide</vt:lpstr>
      <vt:lpstr>The Pet Project Company's Pack n’ Pet</vt:lpstr>
      <vt:lpstr>Meet Napoleon</vt:lpstr>
      <vt:lpstr>Business Concept</vt:lpstr>
      <vt:lpstr>Our Mission &amp; Strategy</vt:lpstr>
      <vt:lpstr>Problem Statement</vt:lpstr>
      <vt:lpstr>Market Opportunity and Unmet Need </vt:lpstr>
      <vt:lpstr>Solution and Unique Value Proposition</vt:lpstr>
      <vt:lpstr>Features and Value/Benefits</vt:lpstr>
      <vt:lpstr>Industry Overview and Market Analysis</vt:lpstr>
      <vt:lpstr>Industry Overview and Market Analysis Creates Pack n' Pet Customer Persona</vt:lpstr>
      <vt:lpstr>Competitive Analysis</vt:lpstr>
      <vt:lpstr>Competitive Analysis</vt:lpstr>
      <vt:lpstr>Business Model</vt:lpstr>
      <vt:lpstr>Marketing Plan</vt:lpstr>
      <vt:lpstr>Marketing Plan</vt:lpstr>
      <vt:lpstr>Timeline/Milestones</vt:lpstr>
      <vt:lpstr>Break-Even Chart with Summary Income Statement</vt:lpstr>
      <vt:lpstr>Summary Table of Budget &amp; Use of Proceeds</vt:lpstr>
      <vt:lpstr>Critical Risk Factors &amp; Non-Financial Resource Requirements</vt:lpstr>
      <vt:lpstr>Appendix</vt:lpstr>
      <vt:lpstr>Marketing Plan</vt:lpstr>
      <vt:lpstr>Assumptions for Financials</vt:lpstr>
      <vt:lpstr>Product Features/Benefits </vt:lpstr>
      <vt:lpstr>Appendix: Competitive Features</vt:lpstr>
      <vt:lpstr>Appendix: Product Design/Development</vt:lpstr>
      <vt:lpstr>Product Concept &amp; Development</vt:lpstr>
      <vt:lpstr>Solution and Unique Value Proposition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Brandon Carmichael</dc:creator>
  <cp:lastModifiedBy>Jackie Kimzey</cp:lastModifiedBy>
  <cp:revision>2</cp:revision>
  <dcterms:created xsi:type="dcterms:W3CDTF">2022-03-31T15:26:49Z</dcterms:created>
  <dcterms:modified xsi:type="dcterms:W3CDTF">2022-05-19T10:53:59Z</dcterms:modified>
</cp:coreProperties>
</file>